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94" r:id="rId4"/>
    <p:sldId id="308" r:id="rId5"/>
    <p:sldId id="309" r:id="rId6"/>
    <p:sldId id="310" r:id="rId7"/>
    <p:sldId id="296" r:id="rId8"/>
    <p:sldId id="297" r:id="rId9"/>
    <p:sldId id="298" r:id="rId10"/>
    <p:sldId id="305" r:id="rId11"/>
    <p:sldId id="313" r:id="rId12"/>
    <p:sldId id="314" r:id="rId13"/>
    <p:sldId id="307" r:id="rId14"/>
    <p:sldId id="311" r:id="rId15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FF9900"/>
    <a:srgbClr val="292929"/>
    <a:srgbClr val="FF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7463" autoAdjust="0"/>
    <p:restoredTop sz="93420" autoAdjust="0"/>
  </p:normalViewPr>
  <p:slideViewPr>
    <p:cSldViewPr snapToGrid="0" snapToObjects="1">
      <p:cViewPr>
        <p:scale>
          <a:sx n="75" d="100"/>
          <a:sy n="75" d="100"/>
        </p:scale>
        <p:origin x="-14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11AE2E0-EB40-48A4-992A-28AC1212121E}" type="datetimeFigureOut">
              <a:rPr lang="en-GB"/>
              <a:pPr>
                <a:defRPr/>
              </a:pPr>
              <a:t>09/09/2014</a:t>
            </a:fld>
            <a:endParaRPr lang="en-GB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827E267-142F-41B1-AD55-B5CF6AA5372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0300" y="701675"/>
            <a:ext cx="4586288" cy="3440113"/>
          </a:xfrm>
          <a:ln/>
        </p:spPr>
      </p:sp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3925" y="4351338"/>
            <a:ext cx="4995863" cy="4140200"/>
          </a:xfrm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031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914400" eaLnBrk="0" hangingPunct="0"/>
            <a:fld id="{5FDF1650-9B1F-482E-87C1-3DC9EB6D3BB7}" type="slidenum">
              <a:rPr lang="en-GB" sz="1200">
                <a:latin typeface="Times" pitchFamily="18" charset="0"/>
              </a:rPr>
              <a:pPr algn="r" defTabSz="914400" eaLnBrk="0" hangingPunct="0"/>
              <a:t>11</a:t>
            </a:fld>
            <a:endParaRPr lang="en-GB" sz="1200">
              <a:latin typeface="Times" pitchFamily="18" charset="0"/>
            </a:endParaRPr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r>
              <a:rPr lang="en-US" smtClean="0"/>
              <a:t>Discuss your idea , establish if your business is eligible &amp; provide info on supports that may be available and get advice on moving forward</a:t>
            </a:r>
          </a:p>
          <a:p>
            <a:pPr eaLnBrk="1" hangingPunct="1"/>
            <a:r>
              <a:rPr lang="en-US" smtClean="0"/>
              <a:t>2/3 page summary giving the background, experience of main promoter, overview of business proposition, target market &amp; validation to-date, funding requirements &amp; next steps</a:t>
            </a:r>
          </a:p>
          <a:p>
            <a:pPr eaLnBrk="1" hangingPunct="1"/>
            <a:r>
              <a:rPr lang="en-US" smtClean="0"/>
              <a:t>Informal meeting arranged to discuss business proposition in more detail, not an investor pitch &amp; no decision from this meeting. Allows you to discuss the origins of business idea, your plans for the business &amp; your development needs</a:t>
            </a:r>
          </a:p>
          <a:p>
            <a:pPr eaLnBrk="1" hangingPunct="1"/>
            <a:r>
              <a:rPr lang="en-US" smtClean="0"/>
              <a:t>If proposal appears eligible but is at early stage &amp; lacking information, advisor will advise on further develop proposition – Start-Up Development Programme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Clr>
                <a:srgbClr val="FF0000"/>
              </a:buClr>
              <a:buFont typeface="Wingdings" pitchFamily="2" charset="2"/>
              <a:buNone/>
            </a:pPr>
            <a:r>
              <a:rPr lang="en-IE" smtClean="0"/>
              <a:t>These programmes help address some of issues  - Value proposition is not clearly defined.  Technically brilliant product but does it deliver </a:t>
            </a:r>
            <a:r>
              <a:rPr lang="en-IE" u="sng" smtClean="0"/>
              <a:t>VALUE</a:t>
            </a:r>
            <a:r>
              <a:rPr lang="en-IE" smtClean="0"/>
              <a:t> to the customer? </a:t>
            </a:r>
          </a:p>
          <a:p>
            <a:pPr>
              <a:buClr>
                <a:srgbClr val="FF0000"/>
              </a:buClr>
              <a:buFont typeface="Wingdings" pitchFamily="2" charset="2"/>
              <a:buNone/>
            </a:pPr>
            <a:r>
              <a:rPr lang="en-IE" smtClean="0"/>
              <a:t>Inability to identify and </a:t>
            </a:r>
            <a:r>
              <a:rPr lang="en-IE" u="sng" smtClean="0"/>
              <a:t>qualify</a:t>
            </a:r>
            <a:r>
              <a:rPr lang="en-IE" smtClean="0"/>
              <a:t> the customer.</a:t>
            </a:r>
          </a:p>
          <a:p>
            <a:pPr>
              <a:buClr>
                <a:srgbClr val="FF0000"/>
              </a:buClr>
              <a:buFont typeface="Wingdings" pitchFamily="2" charset="2"/>
              <a:buNone/>
            </a:pPr>
            <a:r>
              <a:rPr lang="en-IE" smtClean="0"/>
              <a:t>“Our product has no competitors” !</a:t>
            </a:r>
          </a:p>
          <a:p>
            <a:pPr>
              <a:buClr>
                <a:srgbClr val="FF0000"/>
              </a:buClr>
              <a:buFont typeface="Wingdings" pitchFamily="2" charset="2"/>
              <a:buNone/>
            </a:pPr>
            <a:r>
              <a:rPr lang="en-IE" smtClean="0"/>
              <a:t>Unbelievable numbers (revenue projections and costs).</a:t>
            </a:r>
          </a:p>
          <a:p>
            <a:pPr>
              <a:buClr>
                <a:srgbClr val="FF0000"/>
              </a:buClr>
              <a:buFont typeface="Wingdings" pitchFamily="2" charset="2"/>
              <a:buNone/>
            </a:pPr>
            <a:r>
              <a:rPr lang="en-IE" smtClean="0"/>
              <a:t>Unrealistic expectations on raising cash (time needed and valuations). It will take 3-6 months.  Plan conservatively</a:t>
            </a:r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 descr="K7560 - ENTERPRISE IRELAND Powerpoint Presentation Update Feb14_21.jpg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  <a:endParaRPr 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bg1"/>
          </a:solidFill>
          <a:latin typeface="Arial" charset="0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b="1" kern="1200">
          <a:solidFill>
            <a:schemeClr val="bg1"/>
          </a:solidFill>
          <a:latin typeface="Arial" charset="0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bg1"/>
          </a:solidFill>
          <a:latin typeface="Arial" charset="0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bg1"/>
          </a:solidFill>
          <a:latin typeface="Arial" charset="0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bg1"/>
          </a:solidFill>
          <a:latin typeface="Arial" charset="0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bg1"/>
          </a:solidFill>
          <a:latin typeface="Arial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3" descr="K7560 - ENTERPRISE IRELAND Powerpoint Presentation Update Feb14_alt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47688" y="1255713"/>
            <a:ext cx="8367712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3900" b="1">
                <a:solidFill>
                  <a:srgbClr val="FF9900"/>
                </a:solidFill>
              </a:rPr>
              <a:t>ENTERPRISE IRELAND</a:t>
            </a:r>
          </a:p>
          <a:p>
            <a:r>
              <a:rPr lang="en-GB" sz="2400" b="1">
                <a:solidFill>
                  <a:schemeClr val="bg1"/>
                </a:solidFill>
              </a:rPr>
              <a:t>@ Who to Talk to 2014 Tipperary.</a:t>
            </a: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5130800" y="6173788"/>
            <a:ext cx="4013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  <a:defRPr/>
            </a:pPr>
            <a:r>
              <a:rPr lang="en-IE" sz="1200" b="1">
                <a:solidFill>
                  <a:srgbClr val="FF6600"/>
                </a:solidFill>
              </a:rPr>
              <a:t>Catherine Hogan LIT Tipperary Thurles 2014</a:t>
            </a:r>
            <a:endParaRPr lang="en-GB" sz="1200" b="1">
              <a:solidFill>
                <a:srgbClr val="FF66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/>
          </p:cNvSpPr>
          <p:nvPr>
            <p:ph type="body" idx="1"/>
          </p:nvPr>
        </p:nvSpPr>
        <p:spPr>
          <a:xfrm>
            <a:off x="1403350" y="1916113"/>
            <a:ext cx="7218363" cy="4176712"/>
          </a:xfrm>
        </p:spPr>
        <p:txBody>
          <a:bodyPr/>
          <a:lstStyle/>
          <a:p>
            <a:pPr defTabSz="914400">
              <a:buFont typeface="Arial" charset="0"/>
              <a:buNone/>
            </a:pPr>
            <a:r>
              <a:rPr lang="en-GB" b="0" smtClean="0"/>
              <a:t>The company must be :</a:t>
            </a:r>
          </a:p>
          <a:p>
            <a:pPr defTabSz="914400">
              <a:buFont typeface="Arial" charset="0"/>
              <a:buNone/>
            </a:pPr>
            <a:endParaRPr lang="en-GB" b="0" smtClean="0"/>
          </a:p>
          <a:p>
            <a:pPr defTabSz="914400">
              <a:buFont typeface="Wingdings" pitchFamily="2" charset="2"/>
              <a:buAutoNum type="arabicPeriod"/>
            </a:pPr>
            <a:r>
              <a:rPr lang="en-GB" u="sng" smtClean="0"/>
              <a:t>Recently established</a:t>
            </a:r>
            <a:r>
              <a:rPr lang="en-GB" smtClean="0"/>
              <a:t> – Less than 5 years old</a:t>
            </a:r>
          </a:p>
          <a:p>
            <a:pPr defTabSz="914400">
              <a:buFont typeface="Wingdings" pitchFamily="2" charset="2"/>
              <a:buAutoNum type="arabicPeriod"/>
            </a:pPr>
            <a:r>
              <a:rPr lang="en-GB" u="sng" smtClean="0"/>
              <a:t>Innovative</a:t>
            </a:r>
            <a:r>
              <a:rPr lang="en-GB" smtClean="0"/>
              <a:t> (operating in a growth sector).</a:t>
            </a:r>
          </a:p>
          <a:p>
            <a:pPr defTabSz="914400">
              <a:buFont typeface="Wingdings" pitchFamily="2" charset="2"/>
              <a:buAutoNum type="arabicPeriod"/>
            </a:pPr>
            <a:r>
              <a:rPr lang="en-GB" u="sng" smtClean="0"/>
              <a:t>Capable</a:t>
            </a:r>
            <a:r>
              <a:rPr lang="en-GB" smtClean="0"/>
              <a:t> of generating at least :</a:t>
            </a:r>
          </a:p>
          <a:p>
            <a:pPr marL="762000" lvl="1" indent="-304800" defTabSz="914400"/>
            <a:r>
              <a:rPr lang="en-GB" sz="1400" smtClean="0"/>
              <a:t>10 full time jobs (in Ireland</a:t>
            </a:r>
            <a:r>
              <a:rPr lang="en-GB" sz="1400" b="1" smtClean="0"/>
              <a:t>) – in 3-4 years</a:t>
            </a:r>
          </a:p>
          <a:p>
            <a:pPr marL="762000" lvl="1" indent="-304800" defTabSz="914400"/>
            <a:r>
              <a:rPr lang="en-GB" sz="1400" smtClean="0"/>
              <a:t>Annual revenues of €1m</a:t>
            </a:r>
            <a:r>
              <a:rPr lang="en-GB" sz="1400" b="1" smtClean="0"/>
              <a:t> – in 3-4 years</a:t>
            </a:r>
          </a:p>
          <a:p>
            <a:pPr defTabSz="914400">
              <a:buFont typeface="Wingdings" pitchFamily="2" charset="2"/>
              <a:buAutoNum type="arabicPeriod"/>
            </a:pPr>
            <a:r>
              <a:rPr lang="en-GB" u="sng" smtClean="0"/>
              <a:t>International</a:t>
            </a:r>
            <a:r>
              <a:rPr lang="en-GB" smtClean="0"/>
              <a:t> sales focus</a:t>
            </a:r>
          </a:p>
          <a:p>
            <a:pPr defTabSz="914400">
              <a:buFont typeface="Wingdings" pitchFamily="2" charset="2"/>
              <a:buAutoNum type="arabicPeriod"/>
            </a:pPr>
            <a:r>
              <a:rPr lang="en-GB" u="sng" smtClean="0"/>
              <a:t>Headquartered &amp; controlled</a:t>
            </a:r>
            <a:r>
              <a:rPr lang="en-GB" smtClean="0"/>
              <a:t> in Ireland</a:t>
            </a:r>
          </a:p>
          <a:p>
            <a:pPr defTabSz="914400">
              <a:buFont typeface="Wingdings" pitchFamily="2" charset="2"/>
              <a:buNone/>
            </a:pPr>
            <a:endParaRPr lang="en-IE" smtClean="0"/>
          </a:p>
          <a:p>
            <a:pPr defTabSz="914400">
              <a:buFont typeface="Wingdings" pitchFamily="2" charset="2"/>
              <a:buNone/>
            </a:pPr>
            <a:r>
              <a:rPr lang="en-IE" smtClean="0"/>
              <a:t>Also </a:t>
            </a:r>
            <a:r>
              <a:rPr lang="en-IE" u="sng" smtClean="0"/>
              <a:t>Strong Management Team</a:t>
            </a:r>
            <a:endParaRPr lang="en-GB" u="sng" smtClean="0"/>
          </a:p>
        </p:txBody>
      </p:sp>
      <p:sp>
        <p:nvSpPr>
          <p:cNvPr id="32770" name="Rectangle 3"/>
          <p:cNvSpPr>
            <a:spLocks noChangeArrowheads="1"/>
          </p:cNvSpPr>
          <p:nvPr/>
        </p:nvSpPr>
        <p:spPr bwMode="auto">
          <a:xfrm>
            <a:off x="228600" y="0"/>
            <a:ext cx="8393113" cy="174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IE" sz="3600" b="1">
                <a:solidFill>
                  <a:schemeClr val="bg1"/>
                </a:solidFill>
              </a:rPr>
              <a:t/>
            </a:r>
            <a:br>
              <a:rPr lang="en-IE" sz="3600" b="1">
                <a:solidFill>
                  <a:schemeClr val="bg1"/>
                </a:solidFill>
              </a:rPr>
            </a:br>
            <a:r>
              <a:rPr lang="en-IE" sz="3600" b="1">
                <a:solidFill>
                  <a:schemeClr val="bg1"/>
                </a:solidFill>
              </a:rPr>
              <a:t> </a:t>
            </a:r>
            <a:r>
              <a:rPr lang="en-IE" sz="3600" b="1">
                <a:solidFill>
                  <a:srgbClr val="FF9900"/>
                </a:solidFill>
              </a:rPr>
              <a:t>Supporting the Development of</a:t>
            </a:r>
            <a:br>
              <a:rPr lang="en-IE" sz="3600" b="1">
                <a:solidFill>
                  <a:srgbClr val="FF9900"/>
                </a:solidFill>
              </a:rPr>
            </a:br>
            <a:r>
              <a:rPr lang="en-IE" sz="3600" b="1">
                <a:solidFill>
                  <a:srgbClr val="FF9900"/>
                </a:solidFill>
              </a:rPr>
              <a:t>High Potential Start Up (HPSU) Companies</a:t>
            </a:r>
            <a:endParaRPr lang="en-GB" sz="3600" b="1">
              <a:solidFill>
                <a:srgbClr val="FF99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Pre Start-Up Supports</a:t>
            </a:r>
            <a:endParaRPr lang="en-GB" smtClean="0"/>
          </a:p>
        </p:txBody>
      </p:sp>
      <p:sp>
        <p:nvSpPr>
          <p:cNvPr id="34818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600200"/>
            <a:ext cx="4033838" cy="4525963"/>
          </a:xfrm>
        </p:spPr>
        <p:txBody>
          <a:bodyPr/>
          <a:lstStyle/>
          <a:p>
            <a:pPr eaLnBrk="1" hangingPunct="1"/>
            <a:r>
              <a:rPr lang="en-US" smtClean="0"/>
              <a:t>Pre Start-up Advisor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Initial Screening Service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Outline business proposition</a:t>
            </a:r>
          </a:p>
          <a:p>
            <a:pPr eaLnBrk="1" hangingPunct="1">
              <a:buFont typeface="Arial" charset="0"/>
              <a:buNone/>
            </a:pPr>
            <a:endParaRPr lang="en-US" smtClean="0"/>
          </a:p>
          <a:p>
            <a:pPr eaLnBrk="1" hangingPunct="1"/>
            <a:r>
              <a:rPr lang="en-US" smtClean="0"/>
              <a:t>One-to-one consultation</a:t>
            </a:r>
          </a:p>
          <a:p>
            <a:pPr eaLnBrk="1" hangingPunct="1">
              <a:buFont typeface="Arial" charset="0"/>
              <a:buNone/>
            </a:pPr>
            <a:endParaRPr lang="en-US" smtClean="0"/>
          </a:p>
          <a:p>
            <a:pPr eaLnBrk="1" hangingPunct="1"/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Start-Up Development Programme</a:t>
            </a:r>
            <a:endParaRPr lang="en-GB" smtClean="0"/>
          </a:p>
        </p:txBody>
      </p:sp>
      <p:sp>
        <p:nvSpPr>
          <p:cNvPr id="36866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Enterprise Start One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Enterprise Start Two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One-to-One Mentor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New Frontiers Programme</a:t>
            </a:r>
          </a:p>
          <a:p>
            <a:pPr eaLnBrk="1" hangingPunct="1">
              <a:buFont typeface="Arial" charset="0"/>
              <a:buNone/>
            </a:pPr>
            <a:endParaRPr lang="en-US" smtClean="0"/>
          </a:p>
          <a:p>
            <a:pPr eaLnBrk="1" hangingPunct="1">
              <a:buFont typeface="Arial" charset="0"/>
              <a:buNone/>
            </a:pPr>
            <a:endParaRPr lang="en-GB" smtClean="0"/>
          </a:p>
          <a:p>
            <a:pPr eaLnBrk="1" hangingPunct="1"/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ChangeArrowheads="1"/>
          </p:cNvSpPr>
          <p:nvPr/>
        </p:nvSpPr>
        <p:spPr bwMode="auto">
          <a:xfrm>
            <a:off x="0" y="0"/>
            <a:ext cx="2438400" cy="228600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IE" sz="1200" b="1">
                <a:solidFill>
                  <a:schemeClr val="bg1"/>
                </a:solidFill>
                <a:latin typeface="Verdana" pitchFamily="34" charset="0"/>
                <a:ea typeface="MS PGothic" pitchFamily="34" charset="-128"/>
              </a:rPr>
              <a:t>Money</a:t>
            </a:r>
            <a:endParaRPr lang="en-GB" sz="1200" b="1">
              <a:solidFill>
                <a:schemeClr val="bg1"/>
              </a:solidFill>
              <a:latin typeface="Verdana" pitchFamily="34" charset="0"/>
              <a:ea typeface="MS PGothic" pitchFamily="34" charset="-128"/>
            </a:endParaRPr>
          </a:p>
        </p:txBody>
      </p:sp>
      <p:sp>
        <p:nvSpPr>
          <p:cNvPr id="38914" name="Rectangle 3"/>
          <p:cNvSpPr>
            <a:spLocks noChangeArrowheads="1"/>
          </p:cNvSpPr>
          <p:nvPr/>
        </p:nvSpPr>
        <p:spPr bwMode="auto">
          <a:xfrm>
            <a:off x="0" y="228600"/>
            <a:ext cx="2438400" cy="1676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IE" sz="1200">
                <a:latin typeface="Verdana" pitchFamily="34" charset="0"/>
                <a:ea typeface="MS PGothic" pitchFamily="34" charset="-128"/>
              </a:rPr>
              <a:t>Innovation Vouchers</a:t>
            </a:r>
          </a:p>
          <a:p>
            <a:r>
              <a:rPr lang="en-IE" sz="1200">
                <a:latin typeface="Verdana" pitchFamily="34" charset="0"/>
                <a:ea typeface="MS PGothic" pitchFamily="34" charset="-128"/>
              </a:rPr>
              <a:t>Feasibility Grant</a:t>
            </a:r>
          </a:p>
          <a:p>
            <a:r>
              <a:rPr lang="en-IE" sz="1200">
                <a:latin typeface="Verdana" pitchFamily="34" charset="0"/>
                <a:ea typeface="MS PGothic" pitchFamily="34" charset="-128"/>
              </a:rPr>
              <a:t>New Frontiers Stipend</a:t>
            </a:r>
          </a:p>
          <a:p>
            <a:r>
              <a:rPr lang="en-IE" sz="1200">
                <a:latin typeface="Verdana" pitchFamily="34" charset="0"/>
                <a:ea typeface="MS PGothic" pitchFamily="34" charset="-128"/>
              </a:rPr>
              <a:t>Competitive Feasibility Fund</a:t>
            </a:r>
          </a:p>
          <a:p>
            <a:r>
              <a:rPr lang="en-IE" sz="1200">
                <a:latin typeface="Verdana" pitchFamily="34" charset="0"/>
                <a:ea typeface="MS PGothic" pitchFamily="34" charset="-128"/>
              </a:rPr>
              <a:t>Competitive Start Fund</a:t>
            </a:r>
          </a:p>
          <a:p>
            <a:r>
              <a:rPr lang="en-IE" sz="1200">
                <a:latin typeface="Verdana" pitchFamily="34" charset="0"/>
                <a:ea typeface="MS PGothic" pitchFamily="34" charset="-128"/>
              </a:rPr>
              <a:t>€10m Int. Start Fund</a:t>
            </a:r>
          </a:p>
          <a:p>
            <a:r>
              <a:rPr lang="en-IE" sz="1200">
                <a:latin typeface="Verdana" pitchFamily="34" charset="0"/>
                <a:ea typeface="MS PGothic" pitchFamily="34" charset="-128"/>
              </a:rPr>
              <a:t>Innovation Partnership</a:t>
            </a:r>
          </a:p>
          <a:p>
            <a:r>
              <a:rPr lang="en-IE" sz="1200">
                <a:latin typeface="Verdana" pitchFamily="34" charset="0"/>
                <a:ea typeface="MS PGothic" pitchFamily="34" charset="-128"/>
              </a:rPr>
              <a:t>HPSU Funding</a:t>
            </a:r>
            <a:endParaRPr lang="en-GB" sz="1200">
              <a:latin typeface="Verdana" pitchFamily="34" charset="0"/>
              <a:ea typeface="MS PGothic" pitchFamily="34" charset="-128"/>
            </a:endParaRPr>
          </a:p>
        </p:txBody>
      </p:sp>
      <p:sp>
        <p:nvSpPr>
          <p:cNvPr id="38915" name="Rectangle 4"/>
          <p:cNvSpPr>
            <a:spLocks noChangeArrowheads="1"/>
          </p:cNvSpPr>
          <p:nvPr/>
        </p:nvSpPr>
        <p:spPr bwMode="auto">
          <a:xfrm>
            <a:off x="3124200" y="0"/>
            <a:ext cx="2438400" cy="228600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IE" sz="1200" b="1">
                <a:solidFill>
                  <a:schemeClr val="bg1"/>
                </a:solidFill>
                <a:latin typeface="Verdana" pitchFamily="34" charset="0"/>
                <a:ea typeface="MS PGothic" pitchFamily="34" charset="-128"/>
              </a:rPr>
              <a:t>Access to Money</a:t>
            </a:r>
            <a:endParaRPr lang="en-GB" sz="1200" b="1">
              <a:solidFill>
                <a:schemeClr val="bg1"/>
              </a:solidFill>
              <a:latin typeface="Verdana" pitchFamily="34" charset="0"/>
              <a:ea typeface="MS PGothic" pitchFamily="34" charset="-128"/>
            </a:endParaRPr>
          </a:p>
        </p:txBody>
      </p:sp>
      <p:sp>
        <p:nvSpPr>
          <p:cNvPr id="38916" name="Rectangle 5"/>
          <p:cNvSpPr>
            <a:spLocks noChangeArrowheads="1"/>
          </p:cNvSpPr>
          <p:nvPr/>
        </p:nvSpPr>
        <p:spPr bwMode="auto">
          <a:xfrm>
            <a:off x="3124200" y="228600"/>
            <a:ext cx="2438400" cy="12827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IE" sz="1200">
                <a:latin typeface="Verdana" pitchFamily="34" charset="0"/>
                <a:ea typeface="MS PGothic" pitchFamily="34" charset="-128"/>
              </a:rPr>
              <a:t>Business Angel Partnership</a:t>
            </a:r>
          </a:p>
          <a:p>
            <a:r>
              <a:rPr lang="en-IE" sz="1200">
                <a:latin typeface="Verdana" pitchFamily="34" charset="0"/>
                <a:ea typeface="MS PGothic" pitchFamily="34" charset="-128"/>
              </a:rPr>
              <a:t>Business Angel Network</a:t>
            </a:r>
          </a:p>
          <a:p>
            <a:r>
              <a:rPr lang="en-IE" sz="1200">
                <a:latin typeface="Verdana" pitchFamily="34" charset="0"/>
                <a:ea typeface="MS PGothic" pitchFamily="34" charset="-128"/>
              </a:rPr>
              <a:t>Seed Capital Funds</a:t>
            </a:r>
          </a:p>
          <a:p>
            <a:r>
              <a:rPr lang="en-IE" sz="1200">
                <a:latin typeface="Verdana" pitchFamily="34" charset="0"/>
                <a:ea typeface="MS PGothic" pitchFamily="34" charset="-128"/>
              </a:rPr>
              <a:t>Venture Capital Funds</a:t>
            </a:r>
          </a:p>
          <a:p>
            <a:r>
              <a:rPr lang="en-IE" sz="1200">
                <a:latin typeface="Verdana" pitchFamily="34" charset="0"/>
                <a:ea typeface="MS PGothic" pitchFamily="34" charset="-128"/>
              </a:rPr>
              <a:t>Horizon 2020</a:t>
            </a:r>
          </a:p>
          <a:p>
            <a:r>
              <a:rPr lang="en-IE" sz="1200">
                <a:latin typeface="Verdana" pitchFamily="34" charset="0"/>
                <a:ea typeface="MS PGothic" pitchFamily="34" charset="-128"/>
              </a:rPr>
              <a:t>Introduction to Investors +</a:t>
            </a:r>
          </a:p>
        </p:txBody>
      </p:sp>
      <p:sp>
        <p:nvSpPr>
          <p:cNvPr id="38917" name="Rectangle 6"/>
          <p:cNvSpPr>
            <a:spLocks noChangeArrowheads="1"/>
          </p:cNvSpPr>
          <p:nvPr/>
        </p:nvSpPr>
        <p:spPr bwMode="auto">
          <a:xfrm>
            <a:off x="6248400" y="0"/>
            <a:ext cx="2895600" cy="228600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IE" sz="1200" b="1">
                <a:solidFill>
                  <a:schemeClr val="bg1"/>
                </a:solidFill>
                <a:latin typeface="Verdana" pitchFamily="34" charset="0"/>
                <a:ea typeface="MS PGothic" pitchFamily="34" charset="-128"/>
              </a:rPr>
              <a:t>Space</a:t>
            </a:r>
            <a:endParaRPr lang="en-GB" sz="1200" b="1">
              <a:solidFill>
                <a:schemeClr val="bg1"/>
              </a:solidFill>
              <a:latin typeface="Verdana" pitchFamily="34" charset="0"/>
              <a:ea typeface="MS PGothic" pitchFamily="34" charset="-128"/>
            </a:endParaRPr>
          </a:p>
        </p:txBody>
      </p:sp>
      <p:sp>
        <p:nvSpPr>
          <p:cNvPr id="38918" name="Rectangle 7"/>
          <p:cNvSpPr>
            <a:spLocks noChangeArrowheads="1"/>
          </p:cNvSpPr>
          <p:nvPr/>
        </p:nvSpPr>
        <p:spPr bwMode="auto">
          <a:xfrm>
            <a:off x="6248400" y="228600"/>
            <a:ext cx="2895600" cy="96837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IE" sz="1200">
                <a:latin typeface="Verdana" pitchFamily="34" charset="0"/>
                <a:ea typeface="MS PGothic" pitchFamily="34" charset="-128"/>
              </a:rPr>
              <a:t>Incubators x 15 IOTs</a:t>
            </a:r>
          </a:p>
          <a:p>
            <a:r>
              <a:rPr lang="en-IE" sz="1200">
                <a:latin typeface="Verdana" pitchFamily="34" charset="0"/>
                <a:ea typeface="MS PGothic" pitchFamily="34" charset="-128"/>
              </a:rPr>
              <a:t>Incubators at Universities</a:t>
            </a:r>
          </a:p>
          <a:p>
            <a:r>
              <a:rPr lang="en-IE" sz="1200">
                <a:latin typeface="Verdana" pitchFamily="34" charset="0"/>
                <a:ea typeface="MS PGothic" pitchFamily="34" charset="-128"/>
              </a:rPr>
              <a:t>4 x Bio Incubators</a:t>
            </a:r>
          </a:p>
          <a:p>
            <a:r>
              <a:rPr lang="en-IE" sz="1200">
                <a:latin typeface="Verdana" pitchFamily="34" charset="0"/>
                <a:ea typeface="MS PGothic" pitchFamily="34" charset="-128"/>
              </a:rPr>
              <a:t>110+  Community Enterprise </a:t>
            </a:r>
          </a:p>
          <a:p>
            <a:r>
              <a:rPr lang="en-IE" sz="1200">
                <a:latin typeface="Verdana" pitchFamily="34" charset="0"/>
                <a:ea typeface="MS PGothic" pitchFamily="34" charset="-128"/>
              </a:rPr>
              <a:t>Centres</a:t>
            </a:r>
            <a:endParaRPr lang="en-GB" sz="1200">
              <a:latin typeface="Verdana" pitchFamily="34" charset="0"/>
              <a:ea typeface="MS PGothic" pitchFamily="34" charset="-128"/>
            </a:endParaRPr>
          </a:p>
        </p:txBody>
      </p:sp>
      <p:sp>
        <p:nvSpPr>
          <p:cNvPr id="38919" name="Rectangle 8"/>
          <p:cNvSpPr>
            <a:spLocks noChangeArrowheads="1"/>
          </p:cNvSpPr>
          <p:nvPr/>
        </p:nvSpPr>
        <p:spPr bwMode="auto">
          <a:xfrm>
            <a:off x="2895600" y="3430588"/>
            <a:ext cx="33528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IE" sz="4000" b="1">
                <a:solidFill>
                  <a:schemeClr val="bg1"/>
                </a:solidFill>
                <a:latin typeface="Verdana" pitchFamily="34" charset="0"/>
                <a:ea typeface="MS PGothic" pitchFamily="34" charset="-128"/>
              </a:rPr>
              <a:t>SUPPORTS </a:t>
            </a:r>
          </a:p>
          <a:p>
            <a:pPr algn="ctr"/>
            <a:r>
              <a:rPr lang="en-IE" sz="4000" b="1">
                <a:solidFill>
                  <a:schemeClr val="bg1"/>
                </a:solidFill>
                <a:latin typeface="Verdana" pitchFamily="34" charset="0"/>
                <a:ea typeface="MS PGothic" pitchFamily="34" charset="-128"/>
              </a:rPr>
              <a:t>FOR</a:t>
            </a:r>
          </a:p>
          <a:p>
            <a:pPr algn="ctr"/>
            <a:r>
              <a:rPr lang="en-IE" sz="4000" b="1">
                <a:solidFill>
                  <a:schemeClr val="bg1"/>
                </a:solidFill>
                <a:latin typeface="Verdana" pitchFamily="34" charset="0"/>
                <a:ea typeface="MS PGothic" pitchFamily="34" charset="-128"/>
              </a:rPr>
              <a:t>START-UPS</a:t>
            </a:r>
            <a:endParaRPr lang="en-GB" sz="4000" b="1">
              <a:solidFill>
                <a:schemeClr val="bg1"/>
              </a:solidFill>
              <a:latin typeface="Verdana" pitchFamily="34" charset="0"/>
              <a:ea typeface="MS PGothic" pitchFamily="34" charset="-128"/>
            </a:endParaRPr>
          </a:p>
        </p:txBody>
      </p:sp>
      <p:sp>
        <p:nvSpPr>
          <p:cNvPr id="38920" name="Rectangle 9"/>
          <p:cNvSpPr>
            <a:spLocks noChangeArrowheads="1"/>
          </p:cNvSpPr>
          <p:nvPr/>
        </p:nvSpPr>
        <p:spPr bwMode="auto">
          <a:xfrm>
            <a:off x="6705600" y="3644900"/>
            <a:ext cx="2438400" cy="300038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IE" sz="1200" b="1">
                <a:solidFill>
                  <a:schemeClr val="bg1"/>
                </a:solidFill>
                <a:latin typeface="Verdana" pitchFamily="34" charset="0"/>
                <a:ea typeface="MS PGothic" pitchFamily="34" charset="-128"/>
              </a:rPr>
              <a:t>Development Programmes</a:t>
            </a:r>
            <a:endParaRPr lang="en-GB" sz="1200" b="1">
              <a:solidFill>
                <a:schemeClr val="bg1"/>
              </a:solidFill>
              <a:latin typeface="Verdana" pitchFamily="34" charset="0"/>
              <a:ea typeface="MS PGothic" pitchFamily="34" charset="-128"/>
            </a:endParaRPr>
          </a:p>
        </p:txBody>
      </p:sp>
      <p:sp>
        <p:nvSpPr>
          <p:cNvPr id="38921" name="Rectangle 10"/>
          <p:cNvSpPr>
            <a:spLocks noChangeArrowheads="1"/>
          </p:cNvSpPr>
          <p:nvPr/>
        </p:nvSpPr>
        <p:spPr bwMode="auto">
          <a:xfrm>
            <a:off x="6705600" y="3933825"/>
            <a:ext cx="2438400" cy="155257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IE" sz="1200">
                <a:latin typeface="Verdana" pitchFamily="34" charset="0"/>
                <a:ea typeface="MS PGothic" pitchFamily="34" charset="-128"/>
              </a:rPr>
              <a:t>Enterprise Start </a:t>
            </a:r>
          </a:p>
          <a:p>
            <a:r>
              <a:rPr lang="en-IE" sz="1200">
                <a:latin typeface="Verdana" pitchFamily="34" charset="0"/>
                <a:ea typeface="MS PGothic" pitchFamily="34" charset="-128"/>
              </a:rPr>
              <a:t>New Frontiers – 3 Phases</a:t>
            </a:r>
          </a:p>
          <a:p>
            <a:r>
              <a:rPr lang="en-IE" sz="1200">
                <a:latin typeface="Verdana" pitchFamily="34" charset="0"/>
                <a:ea typeface="MS PGothic" pitchFamily="34" charset="-128"/>
              </a:rPr>
              <a:t>Food Works Ireland</a:t>
            </a:r>
          </a:p>
          <a:p>
            <a:r>
              <a:rPr lang="en-IE" sz="1200">
                <a:latin typeface="Verdana" pitchFamily="34" charset="0"/>
                <a:ea typeface="MS PGothic" pitchFamily="34" charset="-128"/>
              </a:rPr>
              <a:t>Sprint Programme</a:t>
            </a:r>
          </a:p>
          <a:p>
            <a:r>
              <a:rPr lang="en-IE" sz="1200">
                <a:latin typeface="Verdana" pitchFamily="34" charset="0"/>
                <a:ea typeface="MS PGothic" pitchFamily="34" charset="-128"/>
              </a:rPr>
              <a:t>Access Silicon Valley</a:t>
            </a:r>
          </a:p>
          <a:p>
            <a:r>
              <a:rPr lang="en-IE" sz="1200">
                <a:latin typeface="Verdana" pitchFamily="34" charset="0"/>
                <a:ea typeface="MS PGothic" pitchFamily="34" charset="-128"/>
              </a:rPr>
              <a:t>BioInnovate/NUIG</a:t>
            </a:r>
          </a:p>
          <a:p>
            <a:r>
              <a:rPr lang="en-IE" sz="1200">
                <a:latin typeface="Verdana" pitchFamily="34" charset="0"/>
                <a:ea typeface="MS PGothic" pitchFamily="34" charset="-128"/>
              </a:rPr>
              <a:t>HPSU Scaling /Cambridge</a:t>
            </a:r>
          </a:p>
          <a:p>
            <a:r>
              <a:rPr lang="en-IE" sz="1200">
                <a:latin typeface="Verdana" pitchFamily="34" charset="0"/>
                <a:ea typeface="MS PGothic" pitchFamily="34" charset="-128"/>
              </a:rPr>
              <a:t>Going for Growth/Female</a:t>
            </a:r>
            <a:endParaRPr lang="en-GB" sz="1200">
              <a:latin typeface="Verdana" pitchFamily="34" charset="0"/>
              <a:ea typeface="MS PGothic" pitchFamily="34" charset="-128"/>
            </a:endParaRPr>
          </a:p>
        </p:txBody>
      </p:sp>
      <p:sp>
        <p:nvSpPr>
          <p:cNvPr id="38922" name="Rectangle 11"/>
          <p:cNvSpPr>
            <a:spLocks noChangeArrowheads="1"/>
          </p:cNvSpPr>
          <p:nvPr/>
        </p:nvSpPr>
        <p:spPr bwMode="auto">
          <a:xfrm>
            <a:off x="3124200" y="5638800"/>
            <a:ext cx="2514600" cy="304800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IE" sz="1200" b="1">
                <a:solidFill>
                  <a:schemeClr val="bg1"/>
                </a:solidFill>
                <a:latin typeface="Verdana" pitchFamily="34" charset="0"/>
                <a:ea typeface="MS PGothic" pitchFamily="34" charset="-128"/>
              </a:rPr>
              <a:t>Developing Ideas –3</a:t>
            </a:r>
            <a:r>
              <a:rPr lang="en-IE" sz="1200" b="1" baseline="300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rPr>
              <a:t>rd</a:t>
            </a:r>
            <a:r>
              <a:rPr lang="en-IE" sz="1200" b="1">
                <a:solidFill>
                  <a:schemeClr val="bg1"/>
                </a:solidFill>
                <a:latin typeface="Verdana" pitchFamily="34" charset="0"/>
                <a:ea typeface="MS PGothic" pitchFamily="34" charset="-128"/>
              </a:rPr>
              <a:t> Level</a:t>
            </a:r>
            <a:endParaRPr lang="en-GB" sz="1200" b="1">
              <a:solidFill>
                <a:schemeClr val="bg1"/>
              </a:solidFill>
              <a:latin typeface="Verdana" pitchFamily="34" charset="0"/>
              <a:ea typeface="MS PGothic" pitchFamily="34" charset="-128"/>
            </a:endParaRPr>
          </a:p>
        </p:txBody>
      </p:sp>
      <p:sp>
        <p:nvSpPr>
          <p:cNvPr id="38923" name="Rectangle 12"/>
          <p:cNvSpPr>
            <a:spLocks noChangeArrowheads="1"/>
          </p:cNvSpPr>
          <p:nvPr/>
        </p:nvSpPr>
        <p:spPr bwMode="auto">
          <a:xfrm>
            <a:off x="3124200" y="5943600"/>
            <a:ext cx="2514600" cy="914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E" sz="1200">
              <a:latin typeface="Verdana" pitchFamily="34" charset="0"/>
              <a:ea typeface="MS PGothic" pitchFamily="34" charset="-128"/>
            </a:endParaRPr>
          </a:p>
          <a:p>
            <a:endParaRPr lang="en-IE" sz="1200">
              <a:latin typeface="Verdana" pitchFamily="34" charset="0"/>
              <a:ea typeface="MS PGothic" pitchFamily="34" charset="-128"/>
            </a:endParaRPr>
          </a:p>
          <a:p>
            <a:r>
              <a:rPr lang="en-IE" sz="1200">
                <a:latin typeface="Verdana" pitchFamily="34" charset="0"/>
                <a:ea typeface="MS PGothic" pitchFamily="34" charset="-128"/>
              </a:rPr>
              <a:t>Commercialisation Fund</a:t>
            </a:r>
          </a:p>
          <a:p>
            <a:r>
              <a:rPr lang="en-IE" sz="1200">
                <a:latin typeface="Verdana" pitchFamily="34" charset="0"/>
                <a:ea typeface="MS PGothic" pitchFamily="34" charset="-128"/>
              </a:rPr>
              <a:t>Business Partners Programme</a:t>
            </a:r>
          </a:p>
          <a:p>
            <a:r>
              <a:rPr lang="en-IE" sz="1200">
                <a:latin typeface="Verdana" pitchFamily="34" charset="0"/>
                <a:ea typeface="MS PGothic" pitchFamily="34" charset="-128"/>
              </a:rPr>
              <a:t>Technology Transfer Offices</a:t>
            </a:r>
          </a:p>
          <a:p>
            <a:r>
              <a:rPr lang="en-IE" sz="1200">
                <a:latin typeface="Verdana" pitchFamily="34" charset="0"/>
                <a:ea typeface="MS PGothic" pitchFamily="34" charset="-128"/>
              </a:rPr>
              <a:t>Research Centres-Funding</a:t>
            </a:r>
          </a:p>
          <a:p>
            <a:endParaRPr lang="en-IE" sz="1200">
              <a:latin typeface="Verdana" pitchFamily="34" charset="0"/>
              <a:ea typeface="MS PGothic" pitchFamily="34" charset="-128"/>
            </a:endParaRPr>
          </a:p>
          <a:p>
            <a:endParaRPr lang="en-IE" sz="1200">
              <a:latin typeface="Verdana" pitchFamily="34" charset="0"/>
              <a:ea typeface="MS PGothic" pitchFamily="34" charset="-128"/>
            </a:endParaRPr>
          </a:p>
          <a:p>
            <a:endParaRPr lang="en-GB" sz="1200">
              <a:latin typeface="Verdana" pitchFamily="34" charset="0"/>
              <a:ea typeface="MS PGothic" pitchFamily="34" charset="-128"/>
            </a:endParaRPr>
          </a:p>
        </p:txBody>
      </p:sp>
      <p:sp>
        <p:nvSpPr>
          <p:cNvPr id="38924" name="Rectangle 13"/>
          <p:cNvSpPr>
            <a:spLocks noChangeArrowheads="1"/>
          </p:cNvSpPr>
          <p:nvPr/>
        </p:nvSpPr>
        <p:spPr bwMode="auto">
          <a:xfrm>
            <a:off x="6172200" y="5791200"/>
            <a:ext cx="2971800" cy="304800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IE" sz="1200" b="1">
                <a:solidFill>
                  <a:schemeClr val="bg1"/>
                </a:solidFill>
                <a:latin typeface="Verdana" pitchFamily="34" charset="0"/>
                <a:ea typeface="MS PGothic" pitchFamily="34" charset="-128"/>
              </a:rPr>
              <a:t>Access to Ideas</a:t>
            </a:r>
            <a:endParaRPr lang="en-GB" sz="1200" b="1">
              <a:solidFill>
                <a:schemeClr val="bg1"/>
              </a:solidFill>
              <a:latin typeface="Verdana" pitchFamily="34" charset="0"/>
              <a:ea typeface="MS PGothic" pitchFamily="34" charset="-128"/>
            </a:endParaRPr>
          </a:p>
        </p:txBody>
      </p:sp>
      <p:sp>
        <p:nvSpPr>
          <p:cNvPr id="38925" name="Rectangle 14"/>
          <p:cNvSpPr>
            <a:spLocks noChangeArrowheads="1"/>
          </p:cNvSpPr>
          <p:nvPr/>
        </p:nvSpPr>
        <p:spPr bwMode="auto">
          <a:xfrm>
            <a:off x="6172200" y="6096000"/>
            <a:ext cx="2971800" cy="762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IE" sz="1200">
                <a:latin typeface="Verdana" pitchFamily="34" charset="0"/>
                <a:ea typeface="MS PGothic" pitchFamily="34" charset="-128"/>
              </a:rPr>
              <a:t>Enterprise Europe Network</a:t>
            </a:r>
          </a:p>
          <a:p>
            <a:r>
              <a:rPr lang="en-IE" sz="1200">
                <a:latin typeface="Verdana" pitchFamily="34" charset="0"/>
                <a:ea typeface="MS PGothic" pitchFamily="34" charset="-128"/>
              </a:rPr>
              <a:t>Knowledge Transfer Ireland</a:t>
            </a:r>
          </a:p>
          <a:p>
            <a:r>
              <a:rPr lang="en-IE" sz="1200">
                <a:latin typeface="Verdana" pitchFamily="34" charset="0"/>
                <a:ea typeface="MS PGothic" pitchFamily="34" charset="-128"/>
              </a:rPr>
              <a:t>Big Ideas Showcase</a:t>
            </a:r>
          </a:p>
          <a:p>
            <a:endParaRPr lang="en-GB" sz="1200">
              <a:latin typeface="Verdana" pitchFamily="34" charset="0"/>
              <a:ea typeface="MS PGothic" pitchFamily="34" charset="-128"/>
            </a:endParaRPr>
          </a:p>
        </p:txBody>
      </p:sp>
      <p:sp>
        <p:nvSpPr>
          <p:cNvPr id="38926" name="Rectangle 15"/>
          <p:cNvSpPr>
            <a:spLocks noChangeArrowheads="1"/>
          </p:cNvSpPr>
          <p:nvPr/>
        </p:nvSpPr>
        <p:spPr bwMode="auto">
          <a:xfrm>
            <a:off x="6705600" y="1700213"/>
            <a:ext cx="2438400" cy="228600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IE" sz="1200" b="1">
                <a:solidFill>
                  <a:schemeClr val="bg1"/>
                </a:solidFill>
                <a:latin typeface="Verdana" pitchFamily="34" charset="0"/>
                <a:ea typeface="MS PGothic" pitchFamily="34" charset="-128"/>
              </a:rPr>
              <a:t>Advice &amp; Intelligence</a:t>
            </a:r>
            <a:endParaRPr lang="en-GB" sz="1200" b="1">
              <a:solidFill>
                <a:schemeClr val="bg1"/>
              </a:solidFill>
              <a:latin typeface="Verdana" pitchFamily="34" charset="0"/>
              <a:ea typeface="MS PGothic" pitchFamily="34" charset="-128"/>
            </a:endParaRPr>
          </a:p>
        </p:txBody>
      </p:sp>
      <p:sp>
        <p:nvSpPr>
          <p:cNvPr id="38927" name="Rectangle 16"/>
          <p:cNvSpPr>
            <a:spLocks noChangeArrowheads="1"/>
          </p:cNvSpPr>
          <p:nvPr/>
        </p:nvSpPr>
        <p:spPr bwMode="auto">
          <a:xfrm>
            <a:off x="6705600" y="1916113"/>
            <a:ext cx="2438400" cy="1295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IE" sz="1200">
                <a:latin typeface="Verdana" pitchFamily="34" charset="0"/>
                <a:ea typeface="MS PGothic" pitchFamily="34" charset="-128"/>
              </a:rPr>
              <a:t>Mentors</a:t>
            </a:r>
          </a:p>
          <a:p>
            <a:r>
              <a:rPr lang="en-IE" sz="1200">
                <a:latin typeface="Verdana" pitchFamily="34" charset="0"/>
                <a:ea typeface="MS PGothic" pitchFamily="34" charset="-128"/>
              </a:rPr>
              <a:t>Mentor Panels</a:t>
            </a:r>
          </a:p>
          <a:p>
            <a:r>
              <a:rPr lang="en-IE" sz="1200">
                <a:latin typeface="Verdana" pitchFamily="34" charset="0"/>
                <a:ea typeface="MS PGothic" pitchFamily="34" charset="-128"/>
              </a:rPr>
              <a:t>Market Research Centre</a:t>
            </a:r>
          </a:p>
          <a:p>
            <a:r>
              <a:rPr lang="en-IE" sz="1200">
                <a:latin typeface="Verdana" pitchFamily="34" charset="0"/>
                <a:ea typeface="MS PGothic" pitchFamily="34" charset="-128"/>
              </a:rPr>
              <a:t>Independent Business Advice</a:t>
            </a:r>
          </a:p>
          <a:p>
            <a:r>
              <a:rPr lang="en-IE" sz="1200">
                <a:latin typeface="Verdana" pitchFamily="34" charset="0"/>
                <a:ea typeface="MS PGothic" pitchFamily="34" charset="-128"/>
              </a:rPr>
              <a:t>Sector,Tech &amp; Market Advice </a:t>
            </a:r>
          </a:p>
          <a:p>
            <a:r>
              <a:rPr lang="en-IE" sz="1200">
                <a:latin typeface="Verdana" pitchFamily="34" charset="0"/>
                <a:ea typeface="MS PGothic" pitchFamily="34" charset="-128"/>
              </a:rPr>
              <a:t>Support &amp; Introductions</a:t>
            </a:r>
            <a:endParaRPr lang="en-GB" sz="1200">
              <a:latin typeface="Verdana" pitchFamily="34" charset="0"/>
              <a:ea typeface="MS PGothic" pitchFamily="34" charset="-128"/>
            </a:endParaRPr>
          </a:p>
        </p:txBody>
      </p:sp>
      <p:sp>
        <p:nvSpPr>
          <p:cNvPr id="38928" name="Rectangle 17"/>
          <p:cNvSpPr>
            <a:spLocks noChangeArrowheads="1"/>
          </p:cNvSpPr>
          <p:nvPr/>
        </p:nvSpPr>
        <p:spPr bwMode="auto">
          <a:xfrm>
            <a:off x="0" y="3581400"/>
            <a:ext cx="2438400" cy="228600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IE" sz="1200" b="1">
                <a:solidFill>
                  <a:schemeClr val="bg1"/>
                </a:solidFill>
                <a:latin typeface="Verdana" pitchFamily="34" charset="0"/>
                <a:ea typeface="MS PGothic" pitchFamily="34" charset="-128"/>
              </a:rPr>
              <a:t>Awards</a:t>
            </a:r>
            <a:endParaRPr lang="en-GB" sz="1200" b="1">
              <a:solidFill>
                <a:schemeClr val="bg1"/>
              </a:solidFill>
              <a:latin typeface="Verdana" pitchFamily="34" charset="0"/>
              <a:ea typeface="MS PGothic" pitchFamily="34" charset="-128"/>
            </a:endParaRPr>
          </a:p>
        </p:txBody>
      </p:sp>
      <p:sp>
        <p:nvSpPr>
          <p:cNvPr id="38929" name="Rectangle 18"/>
          <p:cNvSpPr>
            <a:spLocks noChangeArrowheads="1"/>
          </p:cNvSpPr>
          <p:nvPr/>
        </p:nvSpPr>
        <p:spPr bwMode="auto">
          <a:xfrm>
            <a:off x="0" y="3810000"/>
            <a:ext cx="2438400" cy="1219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IE" sz="1200">
                <a:latin typeface="Verdana" pitchFamily="34" charset="0"/>
                <a:ea typeface="MS PGothic" pitchFamily="34" charset="-128"/>
              </a:rPr>
              <a:t>Student Entrepreneur Awards</a:t>
            </a:r>
          </a:p>
          <a:p>
            <a:r>
              <a:rPr lang="en-IE" sz="1200">
                <a:latin typeface="Verdana" pitchFamily="34" charset="0"/>
                <a:ea typeface="MS PGothic" pitchFamily="34" charset="-128"/>
              </a:rPr>
              <a:t>Clinical Innovation Award</a:t>
            </a:r>
          </a:p>
          <a:p>
            <a:endParaRPr lang="en-IE" sz="1200">
              <a:latin typeface="Verdana" pitchFamily="34" charset="0"/>
              <a:ea typeface="MS PGothic" pitchFamily="34" charset="-128"/>
            </a:endParaRPr>
          </a:p>
          <a:p>
            <a:r>
              <a:rPr lang="en-IE" sz="1200">
                <a:latin typeface="Verdana" pitchFamily="34" charset="0"/>
                <a:ea typeface="MS PGothic" pitchFamily="34" charset="-128"/>
              </a:rPr>
              <a:t>+ Partner in range of other </a:t>
            </a:r>
          </a:p>
          <a:p>
            <a:r>
              <a:rPr lang="en-IE" sz="1200">
                <a:latin typeface="Verdana" pitchFamily="34" charset="0"/>
                <a:ea typeface="MS PGothic" pitchFamily="34" charset="-128"/>
              </a:rPr>
              <a:t>Start Up Awards</a:t>
            </a:r>
            <a:endParaRPr lang="en-GB" sz="1200">
              <a:latin typeface="Verdana" pitchFamily="34" charset="0"/>
              <a:ea typeface="MS PGothic" pitchFamily="34" charset="-128"/>
            </a:endParaRPr>
          </a:p>
        </p:txBody>
      </p:sp>
      <p:sp>
        <p:nvSpPr>
          <p:cNvPr id="38930" name="Rectangle 19"/>
          <p:cNvSpPr>
            <a:spLocks noChangeArrowheads="1"/>
          </p:cNvSpPr>
          <p:nvPr/>
        </p:nvSpPr>
        <p:spPr bwMode="auto">
          <a:xfrm>
            <a:off x="0" y="2057400"/>
            <a:ext cx="2438400" cy="228600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IE" sz="1200" b="1">
                <a:solidFill>
                  <a:schemeClr val="bg1"/>
                </a:solidFill>
                <a:latin typeface="Verdana" pitchFamily="34" charset="0"/>
                <a:ea typeface="MS PGothic" pitchFamily="34" charset="-128"/>
              </a:rPr>
              <a:t>EI Network</a:t>
            </a:r>
            <a:endParaRPr lang="en-GB" sz="1200" b="1">
              <a:solidFill>
                <a:schemeClr val="bg1"/>
              </a:solidFill>
              <a:latin typeface="Verdana" pitchFamily="34" charset="0"/>
              <a:ea typeface="MS PGothic" pitchFamily="34" charset="-128"/>
            </a:endParaRPr>
          </a:p>
        </p:txBody>
      </p:sp>
      <p:sp>
        <p:nvSpPr>
          <p:cNvPr id="38931" name="Rectangle 20"/>
          <p:cNvSpPr>
            <a:spLocks noChangeArrowheads="1"/>
          </p:cNvSpPr>
          <p:nvPr/>
        </p:nvSpPr>
        <p:spPr bwMode="auto">
          <a:xfrm>
            <a:off x="0" y="2286000"/>
            <a:ext cx="2438400" cy="1066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IE" sz="1200">
                <a:latin typeface="Verdana" pitchFamily="34" charset="0"/>
                <a:ea typeface="MS PGothic" pitchFamily="34" charset="-128"/>
              </a:rPr>
              <a:t>10 Regional Offices in Ireland</a:t>
            </a:r>
          </a:p>
          <a:p>
            <a:r>
              <a:rPr lang="en-IE" sz="1200">
                <a:latin typeface="Verdana" pitchFamily="34" charset="0"/>
                <a:ea typeface="MS PGothic" pitchFamily="34" charset="-128"/>
              </a:rPr>
              <a:t>30 Overseas Offices </a:t>
            </a:r>
          </a:p>
          <a:p>
            <a:r>
              <a:rPr lang="en-IE" sz="1200">
                <a:latin typeface="Verdana" pitchFamily="34" charset="0"/>
                <a:ea typeface="MS PGothic" pitchFamily="34" charset="-128"/>
              </a:rPr>
              <a:t>+ 1</a:t>
            </a:r>
            <a:r>
              <a:rPr lang="en-IE" sz="1200" baseline="30000">
                <a:latin typeface="Verdana" pitchFamily="34" charset="0"/>
                <a:ea typeface="MS PGothic" pitchFamily="34" charset="-128"/>
              </a:rPr>
              <a:t>st</a:t>
            </a:r>
            <a:r>
              <a:rPr lang="en-IE" sz="1200">
                <a:latin typeface="Verdana" pitchFamily="34" charset="0"/>
                <a:ea typeface="MS PGothic" pitchFamily="34" charset="-128"/>
              </a:rPr>
              <a:t> Reference Customers</a:t>
            </a:r>
          </a:p>
          <a:p>
            <a:r>
              <a:rPr lang="en-IE" sz="1200">
                <a:latin typeface="Verdana" pitchFamily="34" charset="0"/>
                <a:ea typeface="MS PGothic" pitchFamily="34" charset="-128"/>
              </a:rPr>
              <a:t>International Start Up </a:t>
            </a:r>
          </a:p>
          <a:p>
            <a:r>
              <a:rPr lang="en-IE" sz="1200">
                <a:latin typeface="Verdana" pitchFamily="34" charset="0"/>
                <a:ea typeface="MS PGothic" pitchFamily="34" charset="-128"/>
              </a:rPr>
              <a:t>Ambassadors</a:t>
            </a:r>
            <a:endParaRPr lang="en-GB" sz="1200">
              <a:latin typeface="Verdana" pitchFamily="34" charset="0"/>
              <a:ea typeface="MS PGothic" pitchFamily="34" charset="-128"/>
            </a:endParaRPr>
          </a:p>
        </p:txBody>
      </p:sp>
      <p:sp>
        <p:nvSpPr>
          <p:cNvPr id="38932" name="Rectangle 21"/>
          <p:cNvSpPr>
            <a:spLocks noChangeArrowheads="1"/>
          </p:cNvSpPr>
          <p:nvPr/>
        </p:nvSpPr>
        <p:spPr bwMode="auto">
          <a:xfrm>
            <a:off x="0" y="5181600"/>
            <a:ext cx="2438400" cy="304800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IE" sz="1200" b="1">
                <a:solidFill>
                  <a:schemeClr val="bg1"/>
                </a:solidFill>
                <a:latin typeface="Verdana" pitchFamily="34" charset="0"/>
                <a:ea typeface="MS PGothic" pitchFamily="34" charset="-128"/>
              </a:rPr>
              <a:t>Other Supports</a:t>
            </a:r>
            <a:endParaRPr lang="en-GB" sz="1200" b="1">
              <a:solidFill>
                <a:schemeClr val="bg1"/>
              </a:solidFill>
              <a:latin typeface="Verdana" pitchFamily="34" charset="0"/>
              <a:ea typeface="MS PGothic" pitchFamily="34" charset="-128"/>
            </a:endParaRPr>
          </a:p>
        </p:txBody>
      </p:sp>
      <p:sp>
        <p:nvSpPr>
          <p:cNvPr id="38933" name="Rectangle 23"/>
          <p:cNvSpPr>
            <a:spLocks noChangeArrowheads="1"/>
          </p:cNvSpPr>
          <p:nvPr/>
        </p:nvSpPr>
        <p:spPr bwMode="auto">
          <a:xfrm>
            <a:off x="0" y="5486400"/>
            <a:ext cx="2438400" cy="1371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E" sz="1200">
              <a:latin typeface="Verdana" pitchFamily="34" charset="0"/>
              <a:ea typeface="MS PGothic" pitchFamily="34" charset="-128"/>
            </a:endParaRPr>
          </a:p>
          <a:p>
            <a:endParaRPr lang="en-IE" sz="1200">
              <a:latin typeface="Verdana" pitchFamily="34" charset="0"/>
              <a:ea typeface="MS PGothic" pitchFamily="34" charset="-128"/>
            </a:endParaRPr>
          </a:p>
          <a:p>
            <a:r>
              <a:rPr lang="en-IE" sz="1200">
                <a:latin typeface="Verdana" pitchFamily="34" charset="0"/>
                <a:ea typeface="MS PGothic" pitchFamily="34" charset="-128"/>
              </a:rPr>
              <a:t>IOT Managers</a:t>
            </a:r>
          </a:p>
          <a:p>
            <a:r>
              <a:rPr lang="en-IE" sz="1200">
                <a:latin typeface="Verdana" pitchFamily="34" charset="0"/>
                <a:ea typeface="MS PGothic" pitchFamily="34" charset="-128"/>
              </a:rPr>
              <a:t>IOT Managers Network</a:t>
            </a:r>
          </a:p>
          <a:p>
            <a:r>
              <a:rPr lang="en-IE" sz="1200">
                <a:latin typeface="Verdana" pitchFamily="34" charset="0"/>
                <a:ea typeface="MS PGothic" pitchFamily="34" charset="-128"/>
              </a:rPr>
              <a:t>New Frontiers Mgr Network</a:t>
            </a:r>
          </a:p>
          <a:p>
            <a:r>
              <a:rPr lang="en-IE" sz="1200">
                <a:latin typeface="Verdana" pitchFamily="34" charset="0"/>
                <a:ea typeface="MS PGothic" pitchFamily="34" charset="-128"/>
              </a:rPr>
              <a:t>CEC Managers</a:t>
            </a:r>
          </a:p>
          <a:p>
            <a:r>
              <a:rPr lang="en-IE" sz="1200">
                <a:latin typeface="Verdana" pitchFamily="34" charset="0"/>
                <a:ea typeface="MS PGothic" pitchFamily="34" charset="-128"/>
              </a:rPr>
              <a:t>CEC Managers Network</a:t>
            </a:r>
          </a:p>
          <a:p>
            <a:r>
              <a:rPr lang="en-IE" sz="1200">
                <a:latin typeface="Verdana" pitchFamily="34" charset="0"/>
                <a:ea typeface="MS PGothic" pitchFamily="34" charset="-128"/>
              </a:rPr>
              <a:t>HPSU Showcase</a:t>
            </a:r>
          </a:p>
          <a:p>
            <a:r>
              <a:rPr lang="en-IE" sz="1200">
                <a:latin typeface="Verdana" pitchFamily="34" charset="0"/>
                <a:ea typeface="MS PGothic" pitchFamily="34" charset="-128"/>
              </a:rPr>
              <a:t>LEO Eval &amp; App.Committees</a:t>
            </a:r>
          </a:p>
          <a:p>
            <a:endParaRPr lang="en-IE" sz="1200">
              <a:latin typeface="Verdana" pitchFamily="34" charset="0"/>
              <a:ea typeface="MS PGothic" pitchFamily="34" charset="-128"/>
            </a:endParaRPr>
          </a:p>
          <a:p>
            <a:endParaRPr lang="en-GB" sz="1200">
              <a:latin typeface="Verdana" pitchFamily="34" charset="0"/>
              <a:ea typeface="MS PGothic" pitchFamily="34" charset="-128"/>
            </a:endParaRPr>
          </a:p>
        </p:txBody>
      </p:sp>
      <p:sp>
        <p:nvSpPr>
          <p:cNvPr id="38934" name="Rectangle 24"/>
          <p:cNvSpPr>
            <a:spLocks noChangeArrowheads="1"/>
          </p:cNvSpPr>
          <p:nvPr/>
        </p:nvSpPr>
        <p:spPr bwMode="auto">
          <a:xfrm>
            <a:off x="2438400" y="5791200"/>
            <a:ext cx="685800" cy="1219200"/>
          </a:xfrm>
          <a:prstGeom prst="rect">
            <a:avLst/>
          </a:prstGeom>
          <a:solidFill>
            <a:schemeClr val="accent1"/>
          </a:solidFill>
          <a:ln w="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 sz="1200">
              <a:latin typeface="Verdana" pitchFamily="34" charset="0"/>
              <a:ea typeface="MS PGothic" pitchFamily="34" charset="-128"/>
            </a:endParaRPr>
          </a:p>
        </p:txBody>
      </p:sp>
      <p:sp>
        <p:nvSpPr>
          <p:cNvPr id="38935" name="Rectangle 25"/>
          <p:cNvSpPr>
            <a:spLocks noChangeArrowheads="1"/>
          </p:cNvSpPr>
          <p:nvPr/>
        </p:nvSpPr>
        <p:spPr bwMode="auto">
          <a:xfrm>
            <a:off x="5638800" y="5791200"/>
            <a:ext cx="533400" cy="12192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 sz="1200">
              <a:latin typeface="Verdana" pitchFamily="34" charset="0"/>
              <a:ea typeface="MS PGothic" pitchFamily="34" charset="-128"/>
            </a:endParaRPr>
          </a:p>
        </p:txBody>
      </p:sp>
      <p:pic>
        <p:nvPicPr>
          <p:cNvPr id="38936" name="Picture 26" descr="Enterprise-Ireland-Logo_CMY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14700" y="1916113"/>
            <a:ext cx="22479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z="4000" smtClean="0">
                <a:solidFill>
                  <a:srgbClr val="FF9900"/>
                </a:solidFill>
              </a:rPr>
              <a:t>Enterprise Ireland Contact </a:t>
            </a:r>
            <a:r>
              <a:rPr lang="en-IE" sz="3200" smtClean="0"/>
              <a:t> </a:t>
            </a:r>
            <a:endParaRPr lang="en-GB" sz="3200" smtClean="0"/>
          </a:p>
        </p:txBody>
      </p:sp>
      <p:sp>
        <p:nvSpPr>
          <p:cNvPr id="39938" name="Rectangle 3"/>
          <p:cNvSpPr>
            <a:spLocks noGrp="1"/>
          </p:cNvSpPr>
          <p:nvPr>
            <p:ph type="body" idx="1"/>
          </p:nvPr>
        </p:nvSpPr>
        <p:spPr>
          <a:xfrm>
            <a:off x="457200" y="1765300"/>
            <a:ext cx="8229600" cy="45259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IE" smtClean="0"/>
              <a:t>Catherine Hogan</a:t>
            </a:r>
          </a:p>
          <a:p>
            <a:pPr>
              <a:buFont typeface="Arial" charset="0"/>
              <a:buNone/>
            </a:pPr>
            <a:r>
              <a:rPr lang="en-IE" smtClean="0"/>
              <a:t>Senior Regional Development Executive</a:t>
            </a:r>
          </a:p>
          <a:p>
            <a:pPr>
              <a:buFont typeface="Arial" charset="0"/>
              <a:buNone/>
            </a:pPr>
            <a:r>
              <a:rPr lang="en-IE" smtClean="0"/>
              <a:t>Micro Enterprise &amp; Small Business</a:t>
            </a:r>
          </a:p>
          <a:p>
            <a:pPr>
              <a:buFont typeface="Arial" charset="0"/>
              <a:buNone/>
            </a:pPr>
            <a:r>
              <a:rPr lang="en-IE" smtClean="0"/>
              <a:t>Westpark</a:t>
            </a:r>
          </a:p>
          <a:p>
            <a:pPr>
              <a:buFont typeface="Arial" charset="0"/>
              <a:buNone/>
            </a:pPr>
            <a:r>
              <a:rPr lang="en-IE" smtClean="0"/>
              <a:t>Shannon</a:t>
            </a:r>
          </a:p>
          <a:p>
            <a:pPr>
              <a:buFont typeface="Arial" charset="0"/>
              <a:buNone/>
            </a:pPr>
            <a:r>
              <a:rPr lang="en-IE" smtClean="0"/>
              <a:t>Co. Clare.</a:t>
            </a:r>
          </a:p>
          <a:p>
            <a:pPr>
              <a:buFont typeface="Arial" charset="0"/>
              <a:buNone/>
            </a:pPr>
            <a:endParaRPr lang="en-IE" smtClean="0"/>
          </a:p>
          <a:p>
            <a:pPr>
              <a:buFont typeface="Arial" charset="0"/>
              <a:buNone/>
            </a:pPr>
            <a:r>
              <a:rPr lang="en-IE" smtClean="0"/>
              <a:t>Tel  	061 777009</a:t>
            </a:r>
          </a:p>
          <a:p>
            <a:pPr>
              <a:buFont typeface="Arial" charset="0"/>
              <a:buNone/>
            </a:pPr>
            <a:r>
              <a:rPr lang="en-IE" smtClean="0"/>
              <a:t>Mobile	086 2591587</a:t>
            </a:r>
          </a:p>
          <a:p>
            <a:pPr>
              <a:buFont typeface="Arial" charset="0"/>
              <a:buNone/>
            </a:pPr>
            <a:r>
              <a:rPr lang="en-IE" smtClean="0"/>
              <a:t>eMail 	catherine.hogan@enterprise-ireland.com</a:t>
            </a:r>
          </a:p>
          <a:p>
            <a:pPr>
              <a:buFont typeface="Arial" charset="0"/>
              <a:buNone/>
            </a:pPr>
            <a:r>
              <a:rPr lang="en-IE" smtClean="0"/>
              <a:t>www.enterprise-ireland.com</a:t>
            </a:r>
          </a:p>
          <a:p>
            <a:pPr>
              <a:buFont typeface="Arial" charset="0"/>
              <a:buNone/>
            </a:pPr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5" descr="K7560 - ENTERPRISE IRELAND Powerpoint Presentation Update Feb14_2_new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31788" y="577850"/>
            <a:ext cx="5903912" cy="326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4000" b="1">
                <a:solidFill>
                  <a:srgbClr val="FF9900"/>
                </a:solidFill>
              </a:rPr>
              <a:t>Our Mission</a:t>
            </a:r>
          </a:p>
          <a:p>
            <a:endParaRPr lang="en-GB" b="1">
              <a:solidFill>
                <a:srgbClr val="FF9900"/>
              </a:solidFill>
            </a:endParaRPr>
          </a:p>
          <a:p>
            <a:endParaRPr lang="en-GB">
              <a:solidFill>
                <a:schemeClr val="bg1"/>
              </a:solidFill>
            </a:endParaRPr>
          </a:p>
          <a:p>
            <a:r>
              <a:rPr lang="en-GB" sz="3300">
                <a:solidFill>
                  <a:schemeClr val="bg1"/>
                </a:solidFill>
              </a:rPr>
              <a:t>We help </a:t>
            </a:r>
            <a:r>
              <a:rPr lang="en-GB" sz="3300" b="1">
                <a:solidFill>
                  <a:schemeClr val="bg1"/>
                </a:solidFill>
              </a:rPr>
              <a:t>innovative </a:t>
            </a:r>
          </a:p>
          <a:p>
            <a:r>
              <a:rPr lang="en-GB" sz="3300" b="1">
                <a:solidFill>
                  <a:schemeClr val="bg1"/>
                </a:solidFill>
              </a:rPr>
              <a:t>Irish companies </a:t>
            </a:r>
            <a:r>
              <a:rPr lang="en-GB" sz="3300">
                <a:solidFill>
                  <a:schemeClr val="bg1"/>
                </a:solidFill>
              </a:rPr>
              <a:t>become</a:t>
            </a:r>
            <a:r>
              <a:rPr lang="en-GB" sz="3300" b="1">
                <a:solidFill>
                  <a:schemeClr val="bg1"/>
                </a:solidFill>
              </a:rPr>
              <a:t> </a:t>
            </a:r>
          </a:p>
          <a:p>
            <a:r>
              <a:rPr lang="en-GB" sz="3300" b="1">
                <a:solidFill>
                  <a:schemeClr val="bg1"/>
                </a:solidFill>
              </a:rPr>
              <a:t>leading global players </a:t>
            </a:r>
          </a:p>
          <a:p>
            <a:r>
              <a:rPr lang="en-GB" sz="3300">
                <a:solidFill>
                  <a:schemeClr val="bg1"/>
                </a:solidFill>
              </a:rPr>
              <a:t>in markets worldwide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 descr="K7560 - ENTERPRISE IRELAND Powerpoint Presentation Update Feb14_1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06400" y="719138"/>
            <a:ext cx="76835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>
                <a:solidFill>
                  <a:schemeClr val="bg1"/>
                </a:solidFill>
              </a:rPr>
              <a:t>   </a:t>
            </a:r>
            <a:r>
              <a:rPr lang="en-US" sz="4000" b="1">
                <a:solidFill>
                  <a:srgbClr val="FF9900"/>
                </a:solidFill>
              </a:rPr>
              <a:t>Our Clients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58800" y="1749425"/>
            <a:ext cx="4572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IE" sz="2000" b="1">
                <a:solidFill>
                  <a:schemeClr val="bg2"/>
                </a:solidFill>
              </a:rPr>
              <a:t>Entrepreneurs</a:t>
            </a:r>
            <a:r>
              <a:rPr lang="en-IE" sz="2000">
                <a:solidFill>
                  <a:schemeClr val="bg2"/>
                </a:solidFill>
              </a:rPr>
              <a:t> and </a:t>
            </a:r>
            <a:r>
              <a:rPr lang="en-IE" sz="2000" b="1">
                <a:solidFill>
                  <a:schemeClr val="bg2"/>
                </a:solidFill>
              </a:rPr>
              <a:t>Early Stage </a:t>
            </a:r>
          </a:p>
          <a:p>
            <a:r>
              <a:rPr lang="en-IE" sz="2000" b="1">
                <a:solidFill>
                  <a:schemeClr val="bg2"/>
                </a:solidFill>
              </a:rPr>
              <a:t>High Potential Start Up</a:t>
            </a:r>
            <a:r>
              <a:rPr lang="en-IE" sz="2000">
                <a:solidFill>
                  <a:schemeClr val="bg2"/>
                </a:solidFill>
              </a:rPr>
              <a:t> Companies with the potential to employ &gt; 10</a:t>
            </a:r>
            <a:endParaRPr lang="en-US" sz="2000">
              <a:solidFill>
                <a:schemeClr val="bg2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558800" y="2871788"/>
            <a:ext cx="50927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Manufacturing</a:t>
            </a:r>
            <a:r>
              <a:rPr lang="en-US" sz="2000">
                <a:solidFill>
                  <a:schemeClr val="bg1"/>
                </a:solidFill>
              </a:rPr>
              <a:t> and </a:t>
            </a:r>
            <a:r>
              <a:rPr lang="en-US" sz="2000" b="1">
                <a:solidFill>
                  <a:schemeClr val="bg1"/>
                </a:solidFill>
              </a:rPr>
              <a:t>Internationally Traded Service</a:t>
            </a:r>
            <a:r>
              <a:rPr lang="en-US" sz="2000">
                <a:solidFill>
                  <a:schemeClr val="bg1"/>
                </a:solidFill>
              </a:rPr>
              <a:t> companies </a:t>
            </a:r>
          </a:p>
          <a:p>
            <a:r>
              <a:rPr lang="en-US" sz="2000">
                <a:solidFill>
                  <a:schemeClr val="bg1"/>
                </a:solidFill>
              </a:rPr>
              <a:t>employing &gt; 10</a:t>
            </a:r>
            <a:endParaRPr lang="en-US" sz="2000">
              <a:latin typeface="Calibri" pitchFamily="34" charset="0"/>
            </a:endParaRPr>
          </a:p>
        </p:txBody>
      </p:sp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558800" y="4035425"/>
            <a:ext cx="4572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Export</a:t>
            </a:r>
            <a:r>
              <a:rPr lang="en-US" sz="2000">
                <a:solidFill>
                  <a:schemeClr val="bg1"/>
                </a:solidFill>
              </a:rPr>
              <a:t> Oriented</a:t>
            </a:r>
            <a:endParaRPr lang="en-US" sz="20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8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 descr="K7560 - ENTERPRISE IRELAND Powerpoint Presentation Update Feb14_1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69888" y="719138"/>
            <a:ext cx="76835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>
                <a:solidFill>
                  <a:schemeClr val="bg1"/>
                </a:solidFill>
              </a:rPr>
              <a:t>   </a:t>
            </a:r>
            <a:r>
              <a:rPr lang="en-US" sz="4000" b="1">
                <a:solidFill>
                  <a:srgbClr val="FF9900"/>
                </a:solidFill>
              </a:rPr>
              <a:t>Our Focus</a:t>
            </a:r>
            <a:endParaRPr lang="en-US" sz="4000">
              <a:solidFill>
                <a:srgbClr val="FF9900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22288" y="1749425"/>
            <a:ext cx="45720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IE" sz="2000" b="1">
                <a:solidFill>
                  <a:schemeClr val="bg2"/>
                </a:solidFill>
              </a:rPr>
              <a:t>  Existing Clients</a:t>
            </a:r>
          </a:p>
          <a:p>
            <a:pPr>
              <a:buFont typeface="Wingdings" pitchFamily="2" charset="2"/>
              <a:buNone/>
            </a:pPr>
            <a:r>
              <a:rPr lang="en-IE" sz="2000" b="1">
                <a:solidFill>
                  <a:schemeClr val="bg2"/>
                </a:solidFill>
              </a:rPr>
              <a:t> </a:t>
            </a:r>
          </a:p>
          <a:p>
            <a:pPr>
              <a:buFont typeface="Wingdings" pitchFamily="2" charset="2"/>
              <a:buChar char="Ø"/>
            </a:pPr>
            <a:r>
              <a:rPr lang="en-IE" sz="2000" b="1">
                <a:solidFill>
                  <a:schemeClr val="bg2"/>
                </a:solidFill>
              </a:rPr>
              <a:t>  New Clients</a:t>
            </a:r>
          </a:p>
          <a:p>
            <a:pPr>
              <a:buFont typeface="Wingdings" pitchFamily="2" charset="2"/>
              <a:buNone/>
            </a:pPr>
            <a:endParaRPr lang="en-IE" sz="2000" b="1">
              <a:solidFill>
                <a:schemeClr val="bg2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IE" sz="2000" b="1">
                <a:solidFill>
                  <a:schemeClr val="bg2"/>
                </a:solidFill>
              </a:rPr>
              <a:t>  The Enterprise Eco-System</a:t>
            </a:r>
            <a:endParaRPr lang="en-US" sz="200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Rectangle 3"/>
          <p:cNvSpPr>
            <a:spLocks/>
          </p:cNvSpPr>
          <p:nvPr/>
        </p:nvSpPr>
        <p:spPr bwMode="auto">
          <a:xfrm>
            <a:off x="611188" y="333375"/>
            <a:ext cx="7505700" cy="3098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 defTabSz="914400"/>
            <a:r>
              <a:rPr lang="en-US" sz="3000">
                <a:solidFill>
                  <a:srgbClr val="FFFFFF"/>
                </a:solidFill>
                <a:latin typeface="Arial Bold" pitchFamily="34" charset="0"/>
                <a:cs typeface="Arial Bold" pitchFamily="34" charset="0"/>
                <a:sym typeface="Arial Bold" pitchFamily="34" charset="0"/>
              </a:rPr>
              <a:t>We create opportunities </a:t>
            </a:r>
          </a:p>
          <a:p>
            <a:pPr marL="39688" defTabSz="914400"/>
            <a:endParaRPr lang="en-US">
              <a:sym typeface="Arial" charset="0"/>
            </a:endParaRPr>
          </a:p>
          <a:p>
            <a:pPr marL="39688" defTabSz="914400"/>
            <a:r>
              <a:rPr lang="en-US" sz="2000">
                <a:solidFill>
                  <a:srgbClr val="FFFFFF"/>
                </a:solidFill>
                <a:sym typeface="Arial" charset="0"/>
              </a:rPr>
              <a:t>        </a:t>
            </a:r>
            <a:r>
              <a:rPr lang="en-US" sz="1900">
                <a:solidFill>
                  <a:srgbClr val="FFFFFF"/>
                </a:solidFill>
                <a:sym typeface="Arial" charset="0"/>
              </a:rPr>
              <a:t>Connecting innovative Irish </a:t>
            </a:r>
          </a:p>
          <a:p>
            <a:pPr marL="39688" defTabSz="914400"/>
            <a:r>
              <a:rPr lang="en-US" sz="1900">
                <a:solidFill>
                  <a:srgbClr val="FFFFFF"/>
                </a:solidFill>
                <a:sym typeface="Arial" charset="0"/>
              </a:rPr>
              <a:t>         companies to global customer</a:t>
            </a:r>
            <a:r>
              <a:rPr lang="en-US" sz="2000">
                <a:solidFill>
                  <a:srgbClr val="FFFFFF"/>
                </a:solidFill>
                <a:sym typeface="Arial" charset="0"/>
              </a:rPr>
              <a:t>s </a:t>
            </a:r>
          </a:p>
          <a:p>
            <a:pPr marL="39688" defTabSz="914400"/>
            <a:endParaRPr lang="en-US">
              <a:sym typeface="Arial" charset="0"/>
            </a:endParaRPr>
          </a:p>
          <a:p>
            <a:pPr marL="39688" defTabSz="914400"/>
            <a:r>
              <a:rPr lang="en-US" sz="2000">
                <a:solidFill>
                  <a:srgbClr val="FFFFFF"/>
                </a:solidFill>
                <a:sym typeface="Arial" charset="0"/>
              </a:rPr>
              <a:t>        Investing €87 million in science </a:t>
            </a:r>
          </a:p>
          <a:p>
            <a:pPr marL="39688" defTabSz="914400"/>
            <a:r>
              <a:rPr lang="en-US" sz="2000">
                <a:solidFill>
                  <a:srgbClr val="FFFFFF"/>
                </a:solidFill>
                <a:sym typeface="Arial" charset="0"/>
              </a:rPr>
              <a:t>         and technology infrastructure and research </a:t>
            </a:r>
          </a:p>
          <a:p>
            <a:pPr marL="39688" defTabSz="914400"/>
            <a:endParaRPr lang="en-US" sz="2000">
              <a:solidFill>
                <a:srgbClr val="FFFFFF"/>
              </a:solidFill>
              <a:sym typeface="Arial" charset="0"/>
            </a:endParaRPr>
          </a:p>
          <a:p>
            <a:pPr marL="39688" defTabSz="914400"/>
            <a:r>
              <a:rPr lang="en-US" sz="2000">
                <a:solidFill>
                  <a:srgbClr val="FFFFFF"/>
                </a:solidFill>
                <a:sym typeface="Arial" charset="0"/>
              </a:rPr>
              <a:t>         Introducing investors to </a:t>
            </a:r>
          </a:p>
          <a:p>
            <a:pPr marL="39688" defTabSz="914400"/>
            <a:r>
              <a:rPr lang="en-US" sz="2000">
                <a:solidFill>
                  <a:srgbClr val="FFFFFF"/>
                </a:solidFill>
                <a:sym typeface="Arial" charset="0"/>
              </a:rPr>
              <a:t>         expanding companies </a:t>
            </a:r>
          </a:p>
        </p:txBody>
      </p:sp>
      <p:pic>
        <p:nvPicPr>
          <p:cNvPr id="19459" name="Picture 4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594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Rectangle 5"/>
          <p:cNvSpPr>
            <a:spLocks/>
          </p:cNvSpPr>
          <p:nvPr/>
        </p:nvSpPr>
        <p:spPr bwMode="auto">
          <a:xfrm>
            <a:off x="457200" y="333375"/>
            <a:ext cx="5981700" cy="1774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 defTabSz="914400"/>
            <a:r>
              <a:rPr lang="en-US" sz="4000">
                <a:solidFill>
                  <a:srgbClr val="FF9900"/>
                </a:solidFill>
                <a:latin typeface="Arial Bold" pitchFamily="34" charset="0"/>
                <a:cs typeface="Arial Bold" pitchFamily="34" charset="0"/>
                <a:sym typeface="Arial Bold" pitchFamily="34" charset="0"/>
              </a:rPr>
              <a:t>Developing the Enterprise </a:t>
            </a:r>
          </a:p>
          <a:p>
            <a:pPr marL="39688" defTabSz="914400"/>
            <a:r>
              <a:rPr lang="en-US" sz="4000">
                <a:solidFill>
                  <a:srgbClr val="FF9900"/>
                </a:solidFill>
                <a:latin typeface="Arial Bold" pitchFamily="34" charset="0"/>
                <a:cs typeface="Arial Bold" pitchFamily="34" charset="0"/>
                <a:sym typeface="Arial Bold" pitchFamily="34" charset="0"/>
              </a:rPr>
              <a:t>Eco-System</a:t>
            </a:r>
            <a:endParaRPr lang="en-US" sz="4000">
              <a:solidFill>
                <a:srgbClr val="FFFFFF"/>
              </a:solidFill>
              <a:latin typeface="Arial Bold" pitchFamily="34" charset="0"/>
              <a:cs typeface="Arial Bold" pitchFamily="34" charset="0"/>
              <a:sym typeface="Arial Bold" pitchFamily="34" charset="0"/>
            </a:endParaRPr>
          </a:p>
        </p:txBody>
      </p:sp>
      <p:sp>
        <p:nvSpPr>
          <p:cNvPr id="19461" name="Rectangle 6"/>
          <p:cNvSpPr>
            <a:spLocks/>
          </p:cNvSpPr>
          <p:nvPr/>
        </p:nvSpPr>
        <p:spPr bwMode="auto">
          <a:xfrm>
            <a:off x="457200" y="2328863"/>
            <a:ext cx="4940300" cy="180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 defTabSz="914400">
              <a:lnSpc>
                <a:spcPct val="120000"/>
              </a:lnSpc>
              <a:buFontTx/>
              <a:buChar char="•"/>
            </a:pPr>
            <a:r>
              <a:rPr lang="en-US" sz="2800">
                <a:solidFill>
                  <a:srgbClr val="FFFFFF"/>
                </a:solidFill>
                <a:latin typeface="Arial Bold" pitchFamily="34" charset="0"/>
                <a:cs typeface="Arial Bold" pitchFamily="34" charset="0"/>
                <a:sym typeface="Arial Bold" pitchFamily="34" charset="0"/>
              </a:rPr>
              <a:t> </a:t>
            </a:r>
            <a:r>
              <a:rPr lang="en-US" sz="2000">
                <a:solidFill>
                  <a:srgbClr val="FFFFFF"/>
                </a:solidFill>
                <a:latin typeface="Arial Bold" pitchFamily="34" charset="0"/>
                <a:cs typeface="Arial Bold" pitchFamily="34" charset="0"/>
                <a:sym typeface="Arial Bold" pitchFamily="34" charset="0"/>
              </a:rPr>
              <a:t>Market for Risk Money </a:t>
            </a:r>
          </a:p>
          <a:p>
            <a:pPr marL="39688" defTabSz="914400">
              <a:lnSpc>
                <a:spcPct val="120000"/>
              </a:lnSpc>
              <a:buFontTx/>
              <a:buChar char="•"/>
            </a:pPr>
            <a:r>
              <a:rPr lang="en-US" sz="2000">
                <a:solidFill>
                  <a:srgbClr val="FFFFFF"/>
                </a:solidFill>
                <a:latin typeface="Arial Bold" pitchFamily="34" charset="0"/>
                <a:cs typeface="Arial Bold" pitchFamily="34" charset="0"/>
                <a:sym typeface="Arial Bold" pitchFamily="34" charset="0"/>
              </a:rPr>
              <a:t>  Innovation Infrastructure </a:t>
            </a:r>
          </a:p>
          <a:p>
            <a:pPr marL="39688" defTabSz="914400">
              <a:lnSpc>
                <a:spcPct val="120000"/>
              </a:lnSpc>
              <a:buFontTx/>
              <a:buChar char="•"/>
            </a:pPr>
            <a:r>
              <a:rPr lang="en-US" sz="2000">
                <a:solidFill>
                  <a:srgbClr val="FFFFFF"/>
                </a:solidFill>
                <a:latin typeface="Arial Bold" pitchFamily="34" charset="0"/>
                <a:cs typeface="Arial Bold" pitchFamily="34" charset="0"/>
                <a:sym typeface="Arial Bold" pitchFamily="34" charset="0"/>
              </a:rPr>
              <a:t>  Enterprise Space</a:t>
            </a:r>
          </a:p>
          <a:p>
            <a:pPr marL="39688" defTabSz="914400">
              <a:lnSpc>
                <a:spcPct val="120000"/>
              </a:lnSpc>
              <a:buFontTx/>
              <a:buChar char="•"/>
            </a:pPr>
            <a:r>
              <a:rPr lang="en-US" sz="2000">
                <a:solidFill>
                  <a:srgbClr val="FFFFFF"/>
                </a:solidFill>
                <a:latin typeface="Arial Bold" pitchFamily="34" charset="0"/>
                <a:cs typeface="Arial Bold" pitchFamily="34" charset="0"/>
                <a:sym typeface="Arial Bold" pitchFamily="34" charset="0"/>
              </a:rPr>
              <a:t>  Networks</a:t>
            </a:r>
          </a:p>
          <a:p>
            <a:pPr marL="39688" defTabSz="914400">
              <a:lnSpc>
                <a:spcPct val="120000"/>
              </a:lnSpc>
              <a:buFontTx/>
              <a:buChar char="•"/>
            </a:pPr>
            <a:r>
              <a:rPr lang="en-US" sz="2000">
                <a:solidFill>
                  <a:srgbClr val="FFFFFF"/>
                </a:solidFill>
                <a:latin typeface="Arial Bold" pitchFamily="34" charset="0"/>
                <a:cs typeface="Arial Bold" pitchFamily="34" charset="0"/>
                <a:sym typeface="Arial Bold" pitchFamily="34" charset="0"/>
              </a:rPr>
              <a:t>  Awards, Events, Initiatives</a:t>
            </a:r>
          </a:p>
          <a:p>
            <a:pPr marL="39688" defTabSz="914400">
              <a:lnSpc>
                <a:spcPct val="120000"/>
              </a:lnSpc>
              <a:buFontTx/>
              <a:buChar char="•"/>
            </a:pPr>
            <a:r>
              <a:rPr lang="en-US" sz="2000">
                <a:solidFill>
                  <a:srgbClr val="FFFFFF"/>
                </a:solidFill>
                <a:latin typeface="Arial Bold" pitchFamily="34" charset="0"/>
                <a:cs typeface="Arial Bold" pitchFamily="34" charset="0"/>
                <a:sym typeface="Arial Bold" pitchFamily="34" charset="0"/>
              </a:rPr>
              <a:t>  New Exporters</a:t>
            </a:r>
          </a:p>
          <a:p>
            <a:pPr marL="39688" defTabSz="914400">
              <a:lnSpc>
                <a:spcPct val="120000"/>
              </a:lnSpc>
              <a:buFontTx/>
              <a:buChar char="•"/>
            </a:pPr>
            <a:r>
              <a:rPr lang="en-US" sz="2000">
                <a:solidFill>
                  <a:srgbClr val="FFFFFF"/>
                </a:solidFill>
                <a:latin typeface="Arial Bold" pitchFamily="34" charset="0"/>
                <a:cs typeface="Arial Bold" pitchFamily="34" charset="0"/>
                <a:sym typeface="Arial Bold" pitchFamily="34" charset="0"/>
              </a:rPr>
              <a:t>  Support for Local Enterprise  Offices </a:t>
            </a:r>
          </a:p>
          <a:p>
            <a:pPr marL="39688" defTabSz="914400">
              <a:lnSpc>
                <a:spcPct val="120000"/>
              </a:lnSpc>
            </a:pPr>
            <a:r>
              <a:rPr lang="en-US" sz="2000">
                <a:solidFill>
                  <a:srgbClr val="FFFFFF"/>
                </a:solidFill>
                <a:latin typeface="Arial Bold" pitchFamily="34" charset="0"/>
                <a:cs typeface="Arial Bold" pitchFamily="34" charset="0"/>
                <a:sym typeface="Arial Bold" pitchFamily="34" charset="0"/>
              </a:rPr>
              <a:t>   &amp; Údarás na Gaeltachta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 descr="K7560 - ENTERPRISE IRELAND Powerpoint Presentation Update Feb14_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442913"/>
            <a:ext cx="4398963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4000" b="1">
                <a:solidFill>
                  <a:srgbClr val="FF9900"/>
                </a:solidFill>
              </a:rPr>
              <a:t>  Client Services</a:t>
            </a:r>
            <a:endParaRPr lang="en-GB" sz="4000">
              <a:solidFill>
                <a:srgbClr val="FF9900"/>
              </a:solidFill>
            </a:endParaRPr>
          </a:p>
          <a:p>
            <a:endParaRPr lang="en-GB">
              <a:solidFill>
                <a:schemeClr val="bg1"/>
              </a:solidFill>
            </a:endParaRPr>
          </a:p>
          <a:p>
            <a:endParaRPr lang="en-GB">
              <a:solidFill>
                <a:schemeClr val="bg1"/>
              </a:solidFill>
            </a:endParaRPr>
          </a:p>
          <a:p>
            <a:endParaRPr lang="en-GB" sz="3300">
              <a:solidFill>
                <a:schemeClr val="bg1"/>
              </a:solidFill>
            </a:endParaRPr>
          </a:p>
        </p:txBody>
      </p:sp>
      <p:sp>
        <p:nvSpPr>
          <p:cNvPr id="18435" name="Rectangle 5"/>
          <p:cNvSpPr>
            <a:spLocks noGrp="1"/>
          </p:cNvSpPr>
          <p:nvPr>
            <p:ph type="body" idx="1"/>
          </p:nvPr>
        </p:nvSpPr>
        <p:spPr>
          <a:xfrm>
            <a:off x="325438" y="1244600"/>
            <a:ext cx="4960937" cy="4483100"/>
          </a:xfrm>
        </p:spPr>
        <p:txBody>
          <a:bodyPr/>
          <a:lstStyle/>
          <a:p>
            <a:pPr>
              <a:lnSpc>
                <a:spcPct val="120000"/>
              </a:lnSpc>
              <a:buFont typeface="Arial" charset="0"/>
              <a:buNone/>
            </a:pPr>
            <a:r>
              <a:rPr lang="en-IE" sz="1800" smtClean="0"/>
              <a:t>Customised to Needs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en-IE" sz="1800" smtClean="0"/>
              <a:t>Across all aspects of the business</a:t>
            </a:r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en-IE" sz="1800" smtClean="0"/>
              <a:t>Strategy</a:t>
            </a:r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en-IE" sz="1800" smtClean="0"/>
              <a:t>Leadership &amp; Management Development</a:t>
            </a:r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en-IE" sz="1800" smtClean="0"/>
              <a:t>Finance</a:t>
            </a:r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en-IE" sz="1800" smtClean="0"/>
              <a:t>R &amp; D</a:t>
            </a:r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en-IE" sz="1800" smtClean="0"/>
              <a:t>Operations</a:t>
            </a:r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en-IE" sz="1800" smtClean="0"/>
              <a:t>Sales &amp; Marketing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en-IE" sz="1800" smtClean="0"/>
              <a:t>Financial &amp; Non Financial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en-IE" sz="1800" smtClean="0"/>
              <a:t>Advice, Information &amp; Contacts</a:t>
            </a:r>
          </a:p>
          <a:p>
            <a:pPr>
              <a:lnSpc>
                <a:spcPct val="120000"/>
              </a:lnSpc>
              <a:buFont typeface="Wingdings" pitchFamily="2" charset="2"/>
              <a:buNone/>
            </a:pPr>
            <a:endParaRPr lang="en-GB" sz="18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1" name="Picture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2" name="Rectangle 3"/>
          <p:cNvSpPr>
            <a:spLocks/>
          </p:cNvSpPr>
          <p:nvPr/>
        </p:nvSpPr>
        <p:spPr bwMode="auto">
          <a:xfrm>
            <a:off x="1155700" y="317500"/>
            <a:ext cx="7216775" cy="1358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 defTabSz="914400"/>
            <a:r>
              <a:rPr lang="en-US" sz="4000">
                <a:solidFill>
                  <a:srgbClr val="FF9900"/>
                </a:solidFill>
                <a:latin typeface="Arial Bold" pitchFamily="34" charset="0"/>
                <a:cs typeface="Arial Bold" pitchFamily="34" charset="0"/>
                <a:sym typeface="Arial Bold" pitchFamily="34" charset="0"/>
              </a:rPr>
              <a:t>Irish exports at all time high: upward trajectory continues</a:t>
            </a:r>
          </a:p>
        </p:txBody>
      </p:sp>
      <p:graphicFrame>
        <p:nvGraphicFramePr>
          <p:cNvPr id="29700" name="Object 4"/>
          <p:cNvGraphicFramePr>
            <a:graphicFrameLocks/>
          </p:cNvGraphicFramePr>
          <p:nvPr/>
        </p:nvGraphicFramePr>
        <p:xfrm>
          <a:off x="1509713" y="2027238"/>
          <a:ext cx="5973762" cy="3060700"/>
        </p:xfrm>
        <a:graphic>
          <a:graphicData uri="http://schemas.openxmlformats.org/presentationml/2006/ole">
            <p:oleObj spid="_x0000_s29700" name="Chart" r:id="rId4" imgW="8394505" imgH="4300211" progId="MSGraph.Chart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2" name="Picture 3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4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4700" y="1374775"/>
            <a:ext cx="7535863" cy="417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5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313" y="1838325"/>
            <a:ext cx="1800225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6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0313" y="1404938"/>
            <a:ext cx="1800225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7" name="Picture 7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1825" y="1160463"/>
            <a:ext cx="1798638" cy="85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8" name="Picture 8"/>
          <p:cNvPicPr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470525" y="2255838"/>
            <a:ext cx="15843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9" name="Picture 9"/>
          <p:cNvPicPr>
            <a:picLocks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922713" y="3016250"/>
            <a:ext cx="20891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0" name="Picture 10"/>
          <p:cNvPicPr>
            <a:picLocks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270000" y="4017963"/>
            <a:ext cx="1595438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1" name="Picture 11"/>
          <p:cNvPicPr>
            <a:picLocks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016750" y="3830638"/>
            <a:ext cx="1512888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2" name="Picture 12"/>
          <p:cNvPicPr>
            <a:picLocks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487738" y="4957763"/>
            <a:ext cx="1512887" cy="74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3" name="Picture 13"/>
          <p:cNvPicPr>
            <a:picLocks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834063" y="4970463"/>
            <a:ext cx="1512887" cy="74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4" name="Rectangle 14"/>
          <p:cNvSpPr>
            <a:spLocks/>
          </p:cNvSpPr>
          <p:nvPr/>
        </p:nvSpPr>
        <p:spPr bwMode="auto">
          <a:xfrm>
            <a:off x="838200" y="1447800"/>
            <a:ext cx="669925" cy="342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 defTabSz="914400"/>
            <a:r>
              <a:rPr lang="en-US" sz="2400">
                <a:latin typeface="Arial Bold" pitchFamily="34" charset="0"/>
                <a:cs typeface="Arial Bold" pitchFamily="34" charset="0"/>
                <a:sym typeface="Arial Bold" pitchFamily="34" charset="0"/>
              </a:rPr>
              <a:t>+9%</a:t>
            </a:r>
          </a:p>
        </p:txBody>
      </p:sp>
      <p:sp>
        <p:nvSpPr>
          <p:cNvPr id="30735" name="Rectangle 15"/>
          <p:cNvSpPr>
            <a:spLocks/>
          </p:cNvSpPr>
          <p:nvPr/>
        </p:nvSpPr>
        <p:spPr bwMode="auto">
          <a:xfrm>
            <a:off x="2921000" y="1041400"/>
            <a:ext cx="669925" cy="342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 defTabSz="914400"/>
            <a:r>
              <a:rPr lang="en-US" sz="2400">
                <a:latin typeface="Arial Bold" pitchFamily="34" charset="0"/>
                <a:cs typeface="Arial Bold" pitchFamily="34" charset="0"/>
                <a:sym typeface="Arial Bold" pitchFamily="34" charset="0"/>
              </a:rPr>
              <a:t>+3%</a:t>
            </a:r>
          </a:p>
        </p:txBody>
      </p:sp>
      <p:sp>
        <p:nvSpPr>
          <p:cNvPr id="30736" name="Rectangle 16"/>
          <p:cNvSpPr>
            <a:spLocks/>
          </p:cNvSpPr>
          <p:nvPr/>
        </p:nvSpPr>
        <p:spPr bwMode="auto">
          <a:xfrm>
            <a:off x="6019800" y="787400"/>
            <a:ext cx="839788" cy="342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 defTabSz="914400"/>
            <a:r>
              <a:rPr lang="en-US" sz="2400">
                <a:latin typeface="Arial Bold" pitchFamily="34" charset="0"/>
                <a:cs typeface="Arial Bold" pitchFamily="34" charset="0"/>
                <a:sym typeface="Arial Bold" pitchFamily="34" charset="0"/>
              </a:rPr>
              <a:t>+14%</a:t>
            </a:r>
          </a:p>
        </p:txBody>
      </p:sp>
      <p:sp>
        <p:nvSpPr>
          <p:cNvPr id="30737" name="Rectangle 17"/>
          <p:cNvSpPr>
            <a:spLocks/>
          </p:cNvSpPr>
          <p:nvPr/>
        </p:nvSpPr>
        <p:spPr bwMode="auto">
          <a:xfrm>
            <a:off x="6908800" y="2565400"/>
            <a:ext cx="669925" cy="342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 defTabSz="914400"/>
            <a:r>
              <a:rPr lang="en-US" sz="2400">
                <a:latin typeface="Arial Bold" pitchFamily="34" charset="0"/>
                <a:cs typeface="Arial Bold" pitchFamily="34" charset="0"/>
                <a:sym typeface="Arial Bold" pitchFamily="34" charset="0"/>
              </a:rPr>
              <a:t>+4%</a:t>
            </a:r>
          </a:p>
        </p:txBody>
      </p:sp>
      <p:sp>
        <p:nvSpPr>
          <p:cNvPr id="30738" name="Rectangle 18"/>
          <p:cNvSpPr>
            <a:spLocks/>
          </p:cNvSpPr>
          <p:nvPr/>
        </p:nvSpPr>
        <p:spPr bwMode="auto">
          <a:xfrm>
            <a:off x="4292600" y="2794000"/>
            <a:ext cx="669925" cy="342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 defTabSz="914400"/>
            <a:r>
              <a:rPr lang="en-US" sz="2400">
                <a:latin typeface="Arial Bold" pitchFamily="34" charset="0"/>
                <a:cs typeface="Arial Bold" pitchFamily="34" charset="0"/>
                <a:sym typeface="Arial Bold" pitchFamily="34" charset="0"/>
              </a:rPr>
              <a:t>+7%</a:t>
            </a:r>
          </a:p>
        </p:txBody>
      </p:sp>
      <p:sp>
        <p:nvSpPr>
          <p:cNvPr id="30739" name="Rectangle 19"/>
          <p:cNvSpPr>
            <a:spLocks/>
          </p:cNvSpPr>
          <p:nvPr/>
        </p:nvSpPr>
        <p:spPr bwMode="auto">
          <a:xfrm>
            <a:off x="1600200" y="3784600"/>
            <a:ext cx="669925" cy="342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 defTabSz="914400"/>
            <a:r>
              <a:rPr lang="en-US" sz="2400">
                <a:latin typeface="Arial Bold" pitchFamily="34" charset="0"/>
                <a:cs typeface="Arial Bold" pitchFamily="34" charset="0"/>
                <a:sym typeface="Arial Bold" pitchFamily="34" charset="0"/>
              </a:rPr>
              <a:t>+9%</a:t>
            </a:r>
          </a:p>
        </p:txBody>
      </p:sp>
      <p:sp>
        <p:nvSpPr>
          <p:cNvPr id="30740" name="Rectangle 20"/>
          <p:cNvSpPr>
            <a:spLocks/>
          </p:cNvSpPr>
          <p:nvPr/>
        </p:nvSpPr>
        <p:spPr bwMode="auto">
          <a:xfrm>
            <a:off x="7302500" y="3594100"/>
            <a:ext cx="839788" cy="342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 defTabSz="914400"/>
            <a:r>
              <a:rPr lang="en-US" sz="2400">
                <a:latin typeface="Arial Bold" pitchFamily="34" charset="0"/>
                <a:cs typeface="Arial Bold" pitchFamily="34" charset="0"/>
                <a:sym typeface="Arial Bold" pitchFamily="34" charset="0"/>
              </a:rPr>
              <a:t>+19%</a:t>
            </a:r>
          </a:p>
        </p:txBody>
      </p:sp>
      <p:sp>
        <p:nvSpPr>
          <p:cNvPr id="2" name="Rectangle 21"/>
          <p:cNvSpPr>
            <a:spLocks noGrp="1"/>
          </p:cNvSpPr>
          <p:nvPr>
            <p:ph type="title"/>
          </p:nvPr>
        </p:nvSpPr>
        <p:spPr>
          <a:xfrm>
            <a:off x="457200" y="122238"/>
            <a:ext cx="8229600" cy="1312862"/>
          </a:xfrm>
        </p:spPr>
        <p:txBody>
          <a:bodyPr rIns="40639" anchor="t"/>
          <a:lstStyle/>
          <a:p>
            <a:pPr algn="l"/>
            <a:r>
              <a:rPr lang="en-US" sz="4000" smtClean="0">
                <a:solidFill>
                  <a:srgbClr val="FF9900"/>
                </a:solidFill>
                <a:latin typeface="Arial Bold" pitchFamily="34" charset="0"/>
                <a:cs typeface="Arial Bold" pitchFamily="34" charset="0"/>
                <a:sym typeface="Arial Bold" pitchFamily="34" charset="0"/>
              </a:rPr>
              <a:t>Who b</a:t>
            </a:r>
            <a:r>
              <a:rPr lang="ga-IE" sz="4000" smtClean="0">
                <a:solidFill>
                  <a:srgbClr val="FF9900"/>
                </a:solidFill>
                <a:latin typeface="Arial Bold" pitchFamily="34" charset="0"/>
                <a:cs typeface="Arial Bold" pitchFamily="34" charset="0"/>
                <a:sym typeface="Arial Bold" pitchFamily="34" charset="0"/>
              </a:rPr>
              <a:t>ought </a:t>
            </a:r>
            <a:r>
              <a:rPr lang="en-US" sz="4000" smtClean="0">
                <a:solidFill>
                  <a:srgbClr val="FF9900"/>
                </a:solidFill>
                <a:latin typeface="Arial Bold" pitchFamily="34" charset="0"/>
                <a:cs typeface="Arial Bold" pitchFamily="34" charset="0"/>
                <a:sym typeface="Arial Bold" pitchFamily="34" charset="0"/>
              </a:rPr>
              <a:t>Irish</a:t>
            </a:r>
            <a:r>
              <a:rPr lang="ga-IE" sz="4000" smtClean="0">
                <a:solidFill>
                  <a:srgbClr val="FF9900"/>
                </a:solidFill>
                <a:latin typeface="Arial Bold" pitchFamily="34" charset="0"/>
                <a:cs typeface="Arial Bold" pitchFamily="34" charset="0"/>
                <a:sym typeface="Arial Bold" pitchFamily="34" charset="0"/>
              </a:rPr>
              <a:t> in 2013</a:t>
            </a:r>
            <a:r>
              <a:rPr lang="en-US" sz="4000" smtClean="0">
                <a:solidFill>
                  <a:srgbClr val="FF9900"/>
                </a:solidFill>
                <a:latin typeface="Arial Bold" pitchFamily="34" charset="0"/>
                <a:cs typeface="Arial Bold" pitchFamily="34" charset="0"/>
                <a:sym typeface="Arial Bold" pitchFamily="34" charset="0"/>
              </a:rPr>
              <a:t>?</a:t>
            </a:r>
            <a:r>
              <a:rPr lang="en-US" smtClean="0">
                <a:cs typeface="Arial" charset="0"/>
                <a:sym typeface="Arial" charset="0"/>
              </a:rPr>
              <a:t> </a:t>
            </a:r>
            <a:endParaRPr lang="en-US" smtClean="0">
              <a:sym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1"/>
                            </p:stCondLst>
                            <p:childTnLst>
                              <p:par>
                                <p:cTn id="8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1"/>
                            </p:stCondLst>
                            <p:childTnLst>
                              <p:par>
                                <p:cTn id="13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1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1"/>
                            </p:stCondLst>
                            <p:childTnLst>
                              <p:par>
                                <p:cTn id="23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7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7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501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1"/>
                            </p:stCondLst>
                            <p:childTnLst>
                              <p:par>
                                <p:cTn id="33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7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7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001"/>
                            </p:stCondLst>
                            <p:childTnLst>
                              <p:par>
                                <p:cTn id="38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9501"/>
                            </p:stCondLst>
                            <p:childTnLst>
                              <p:par>
                                <p:cTn id="43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07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07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501"/>
                            </p:stCondLst>
                            <p:childTnLst>
                              <p:par>
                                <p:cTn id="48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1"/>
                            </p:stCondLst>
                            <p:childTnLst>
                              <p:par>
                                <p:cTn id="53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07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07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3001"/>
                            </p:stCondLst>
                            <p:childTnLst>
                              <p:par>
                                <p:cTn id="58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4501"/>
                            </p:stCondLst>
                            <p:childTnLst>
                              <p:par>
                                <p:cTn id="63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07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07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501"/>
                            </p:stCondLst>
                            <p:childTnLst>
                              <p:par>
                                <p:cTn id="68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7001"/>
                            </p:stCondLst>
                            <p:childTnLst>
                              <p:par>
                                <p:cTn id="73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07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07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8001"/>
                            </p:stCondLst>
                            <p:childTnLst>
                              <p:par>
                                <p:cTn id="78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9501"/>
                            </p:stCondLst>
                            <p:childTnLst>
                              <p:par>
                                <p:cTn id="83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07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0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4" grpId="0" autoUpdateAnimBg="0"/>
      <p:bldP spid="30735" grpId="0" autoUpdateAnimBg="0"/>
      <p:bldP spid="30736" grpId="0" autoUpdateAnimBg="0"/>
      <p:bldP spid="30737" grpId="0" autoUpdateAnimBg="0"/>
      <p:bldP spid="30738" grpId="0" autoUpdateAnimBg="0"/>
      <p:bldP spid="30739" grpId="0" autoUpdateAnimBg="0"/>
      <p:bldP spid="30740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6" name="Picture 3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4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2362200"/>
            <a:ext cx="7620000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5"/>
          <p:cNvSpPr>
            <a:spLocks noGrp="1"/>
          </p:cNvSpPr>
          <p:nvPr>
            <p:ph type="title"/>
          </p:nvPr>
        </p:nvSpPr>
        <p:spPr>
          <a:xfrm>
            <a:off x="342900" y="300038"/>
            <a:ext cx="8229600" cy="919162"/>
          </a:xfrm>
        </p:spPr>
        <p:txBody>
          <a:bodyPr rIns="40639" anchor="t"/>
          <a:lstStyle/>
          <a:p>
            <a:pPr algn="l"/>
            <a:r>
              <a:rPr lang="en-US" sz="3200" b="0" smtClean="0">
                <a:solidFill>
                  <a:srgbClr val="FF9900"/>
                </a:solidFill>
                <a:cs typeface="Arial" charset="0"/>
                <a:sym typeface="Arial" charset="0"/>
              </a:rPr>
              <a:t>Where was the growth?</a:t>
            </a:r>
            <a:r>
              <a:rPr lang="en-US" sz="3200" smtClean="0">
                <a:solidFill>
                  <a:srgbClr val="FFFFFF"/>
                </a:solidFill>
                <a:cs typeface="Arial" charset="0"/>
                <a:sym typeface="Arial" charset="0"/>
              </a:rPr>
              <a:t> </a:t>
            </a:r>
            <a:endParaRPr lang="en-US" sz="3200" b="0" smtClean="0">
              <a:solidFill>
                <a:srgbClr val="FF9900"/>
              </a:solidFill>
              <a:latin typeface="Arial Bold" pitchFamily="34" charset="0"/>
              <a:sym typeface="Arial Bold" pitchFamily="34" charset="0"/>
            </a:endParaRPr>
          </a:p>
        </p:txBody>
      </p:sp>
      <p:sp>
        <p:nvSpPr>
          <p:cNvPr id="31750" name="Text Box 6"/>
          <p:cNvSpPr txBox="1">
            <a:spLocks/>
          </p:cNvSpPr>
          <p:nvPr/>
        </p:nvSpPr>
        <p:spPr bwMode="auto">
          <a:xfrm>
            <a:off x="762000" y="1371600"/>
            <a:ext cx="67643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ga-IE" sz="4000" b="1">
                <a:solidFill>
                  <a:srgbClr val="FF9900"/>
                </a:solidFill>
                <a:sym typeface="Arial" charset="0"/>
              </a:rPr>
              <a:t>....Across All Major Sectors</a:t>
            </a:r>
            <a:endParaRPr lang="en-US" sz="4000" b="1">
              <a:solidFill>
                <a:srgbClr val="FF9900"/>
              </a:solidFill>
              <a:sym typeface="Arial Bold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1295</TotalTime>
  <Words>715</Words>
  <Application>Microsoft Macintosh PowerPoint</Application>
  <PresentationFormat>On-screen Show (4:3)</PresentationFormat>
  <Paragraphs>192</Paragraphs>
  <Slides>14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Office Theme</vt:lpstr>
      <vt:lpstr>Chart</vt:lpstr>
      <vt:lpstr>Slide 1</vt:lpstr>
      <vt:lpstr>Slide 2</vt:lpstr>
      <vt:lpstr>Slide 3</vt:lpstr>
      <vt:lpstr>Slide 4</vt:lpstr>
      <vt:lpstr>Slide 5</vt:lpstr>
      <vt:lpstr>Slide 6</vt:lpstr>
      <vt:lpstr>Slide 7</vt:lpstr>
      <vt:lpstr>Who bought Irish in 2013? </vt:lpstr>
      <vt:lpstr>Where was the growth? </vt:lpstr>
      <vt:lpstr>Slide 10</vt:lpstr>
      <vt:lpstr>Pre Start-Up Supports</vt:lpstr>
      <vt:lpstr>Start-Up Development Programme</vt:lpstr>
      <vt:lpstr>Slide 13</vt:lpstr>
      <vt:lpstr>Enterprise Ireland Contact 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Griffith University</dc:creator>
  <cp:lastModifiedBy>eoghan</cp:lastModifiedBy>
  <cp:revision>92</cp:revision>
  <dcterms:created xsi:type="dcterms:W3CDTF">2014-03-13T10:59:36Z</dcterms:created>
  <dcterms:modified xsi:type="dcterms:W3CDTF">2014-09-09T14:25:42Z</dcterms:modified>
</cp:coreProperties>
</file>